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80" r:id="rId3"/>
    <p:sldId id="277" r:id="rId4"/>
    <p:sldId id="282" r:id="rId5"/>
    <p:sldId id="281" r:id="rId6"/>
    <p:sldId id="285" r:id="rId7"/>
    <p:sldId id="286" r:id="rId8"/>
    <p:sldId id="284" r:id="rId9"/>
    <p:sldId id="283" r:id="rId10"/>
    <p:sldId id="289" r:id="rId11"/>
    <p:sldId id="288" r:id="rId12"/>
    <p:sldId id="287" r:id="rId13"/>
    <p:sldId id="290" r:id="rId14"/>
    <p:sldId id="291" r:id="rId15"/>
    <p:sldId id="293" r:id="rId16"/>
    <p:sldId id="304" r:id="rId17"/>
    <p:sldId id="295" r:id="rId18"/>
    <p:sldId id="297" r:id="rId19"/>
    <p:sldId id="296" r:id="rId20"/>
    <p:sldId id="305" r:id="rId21"/>
    <p:sldId id="300" r:id="rId22"/>
    <p:sldId id="301" r:id="rId23"/>
    <p:sldId id="30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03" autoAdjust="0"/>
  </p:normalViewPr>
  <p:slideViewPr>
    <p:cSldViewPr snapToGrid="0" snapToObjects="1">
      <p:cViewPr varScale="1">
        <p:scale>
          <a:sx n="104" d="100"/>
          <a:sy n="104" d="100"/>
        </p:scale>
        <p:origin x="10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986FC-DAF6-4DFF-A071-3E37A291BC00}" type="datetimeFigureOut">
              <a:rPr lang="en-US" smtClean="0"/>
              <a:t>08/18/17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F7FD4-7C8C-4D75-A801-264FF5F7790B}" type="slidenum">
              <a:rPr lang="en-US" smtClean="0"/>
              <a:t>‹#›</a:t>
            </a:fld>
            <a:endParaRPr lang="en-US"/>
          </a:p>
        </p:txBody>
      </p:sp>
    </p:spTree>
    <p:extLst>
      <p:ext uri="{BB962C8B-B14F-4D97-AF65-F5344CB8AC3E}">
        <p14:creationId xmlns:p14="http://schemas.microsoft.com/office/powerpoint/2010/main" val="364519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F7FD4-7C8C-4D75-A801-264FF5F7790B}" type="slidenum">
              <a:rPr lang="en-US" smtClean="0"/>
              <a:t>1</a:t>
            </a:fld>
            <a:endParaRPr lang="en-US"/>
          </a:p>
        </p:txBody>
      </p:sp>
    </p:spTree>
    <p:extLst>
      <p:ext uri="{BB962C8B-B14F-4D97-AF65-F5344CB8AC3E}">
        <p14:creationId xmlns:p14="http://schemas.microsoft.com/office/powerpoint/2010/main" val="380360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F086C458-CDA2-441F-A4D1-26911F26340E}" type="datetime4">
              <a:rPr lang="en-US" smtClean="0"/>
              <a:t>August 18,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9548D5-4658-4DB3-92A3-BAD6805BA501}" type="datetime4">
              <a:rPr lang="en-US" smtClean="0"/>
              <a:t>August 18,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836E653-E0F3-48E6-AFD2-E34CD4EE7072}" type="datetime4">
              <a:rPr lang="en-US" smtClean="0"/>
              <a:t>August 18,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9A1389-79B5-4955-8865-BBEFDF0E0D89}" type="datetime4">
              <a:rPr lang="en-US" smtClean="0"/>
              <a:t>August 18,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E2E0DB2-B5F2-4FE8-96D7-9B53932CA8F7}" type="datetime4">
              <a:rPr lang="en-US" smtClean="0"/>
              <a:t>August 18, 2017</a:t>
            </a:fld>
            <a:endParaRPr lang="en-US" dirty="0"/>
          </a:p>
        </p:txBody>
      </p:sp>
      <p:sp>
        <p:nvSpPr>
          <p:cNvPr id="5" name="Footer Placeholder 4"/>
          <p:cNvSpPr>
            <a:spLocks noGrp="1"/>
          </p:cNvSpPr>
          <p:nvPr>
            <p:ph type="ftr" sz="quarter" idx="3"/>
          </p:nvPr>
        </p:nvSpPr>
        <p:spPr>
          <a:xfrm>
            <a:off x="457199" y="6492875"/>
            <a:ext cx="7751135"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5751"/>
            <a:ext cx="9144000" cy="655009"/>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 PSYCHOLOGICAL RESEARCH</a:t>
            </a:r>
          </a:p>
          <a:p>
            <a:pPr algn="ctr"/>
            <a:r>
              <a:rPr lang="en-US" sz="1600" cap="none" dirty="0">
                <a:solidFill>
                  <a:schemeClr val="tx1"/>
                </a:solidFill>
                <a:latin typeface="+mn-lt"/>
              </a:rPr>
              <a:t>PowerPoint Image Slideshow</a:t>
            </a:r>
          </a:p>
        </p:txBody>
      </p:sp>
      <p:sp>
        <p:nvSpPr>
          <p:cNvPr id="6" name="Title"/>
          <p:cNvSpPr>
            <a:spLocks noGrp="1"/>
          </p:cNvSpPr>
          <p:nvPr>
            <p:ph type="title" idx="4294967295"/>
          </p:nvPr>
        </p:nvSpPr>
        <p:spPr>
          <a:xfrm>
            <a:off x="0" y="736336"/>
            <a:ext cx="9144000" cy="696859"/>
          </a:xfrm>
        </p:spPr>
        <p:txBody>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Surveys can be administered in a number of ways, including electronically administered research, like the survey shown here. (credit: Robert Nyman)</a:t>
            </a:r>
          </a:p>
        </p:txBody>
      </p:sp>
      <p:pic>
        <p:nvPicPr>
          <p:cNvPr id="4" name="Figure" descr="A sample online survey reads, &quot;Dear visitor, your opinion is important to us. We would like to invite you to participate in a short survey to gather your opinions and feedback on your news consumption habits. The survey will take approximately 10-15 minutes. Simply click the &quot;Yes&quot; button below to launch the survey. Would you like to participate?&quot; Two buttons are labeled &quot;yes&quot; and &quot;no.&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523" r="-285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2.9</a:t>
            </a:r>
          </a:p>
        </p:txBody>
      </p:sp>
    </p:spTree>
    <p:extLst>
      <p:ext uri="{BB962C8B-B14F-4D97-AF65-F5344CB8AC3E}">
        <p14:creationId xmlns:p14="http://schemas.microsoft.com/office/powerpoint/2010/main" val="27324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researcher doing archival research examines records, whether archived as a </a:t>
            </a:r>
            <a:r>
              <a:rPr lang="en-US" sz="1600" dirty="0">
                <a:solidFill>
                  <a:srgbClr val="6CB255"/>
                </a:solidFill>
              </a:rPr>
              <a:t>(a)</a:t>
            </a:r>
            <a:r>
              <a:rPr lang="en-US" sz="1600" dirty="0"/>
              <a:t> hardcopy or </a:t>
            </a:r>
            <a:r>
              <a:rPr lang="en-US" sz="1600" dirty="0">
                <a:solidFill>
                  <a:srgbClr val="6CB255"/>
                </a:solidFill>
              </a:rPr>
              <a:t>(b)</a:t>
            </a:r>
            <a:r>
              <a:rPr lang="en-US" sz="1600" dirty="0"/>
              <a:t> electronically. (credit “paper files”: modification of work by “Newtown graffiti”/Flickr; “computer”: modification of work </a:t>
            </a:r>
            <a:r>
              <a:rPr lang="cs-CZ" sz="1600" dirty="0"/>
              <a:t>by INPIVIC </a:t>
            </a:r>
            <a:r>
              <a:rPr lang="cs-CZ" sz="1600" dirty="0" err="1"/>
              <a:t>Family</a:t>
            </a:r>
            <a:r>
              <a:rPr lang="cs-CZ" sz="1600" dirty="0"/>
              <a:t>/</a:t>
            </a:r>
            <a:r>
              <a:rPr lang="cs-CZ" sz="1600" dirty="0" err="1"/>
              <a:t>Flickr</a:t>
            </a:r>
            <a:r>
              <a:rPr lang="cs-CZ" sz="1600" dirty="0"/>
              <a:t>)</a:t>
            </a:r>
            <a:endParaRPr lang="en-US" sz="1600" dirty="0"/>
          </a:p>
        </p:txBody>
      </p:sp>
      <p:pic>
        <p:nvPicPr>
          <p:cNvPr id="4" name="Figure" descr="(a) A photograph shows stacks of paper files on shelves. (b) A photograph shows a compu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10" b="-5110"/>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2.10</a:t>
            </a:r>
          </a:p>
        </p:txBody>
      </p:sp>
    </p:spTree>
    <p:extLst>
      <p:ext uri="{BB962C8B-B14F-4D97-AF65-F5344CB8AC3E}">
        <p14:creationId xmlns:p14="http://schemas.microsoft.com/office/powerpoint/2010/main" val="414759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Longitudinal research like the CPS-3 help us to better understand how smoking is associated with cancer and other diseases. (credit: CDC/Debora Cartagena)</a:t>
            </a:r>
          </a:p>
        </p:txBody>
      </p:sp>
      <p:pic>
        <p:nvPicPr>
          <p:cNvPr id="4" name="Figure" descr="A photograph shows pack of cigarettes and cigarettes in an ashtray. The pack of cigarettes reads, &quot;Surgeon general's warning: smoking causes lung cancer, heart disease, emphysema, and may complicate pregnancy.&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8528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Autofit/>
          </a:bodyPr>
          <a:lstStyle/>
          <a:p>
            <a:r>
              <a:rPr lang="en-US" sz="1500" dirty="0"/>
              <a:t>Scatterplots are a graphical view of the strength and direction of correlations. The stronger the correlation, the closer the data points are to a straight line. In these examples, we see that there is </a:t>
            </a:r>
            <a:r>
              <a:rPr lang="en-US" sz="1500" dirty="0">
                <a:solidFill>
                  <a:srgbClr val="6CB255"/>
                </a:solidFill>
              </a:rPr>
              <a:t>(a) </a:t>
            </a:r>
            <a:r>
              <a:rPr lang="en-US" sz="1500" dirty="0"/>
              <a:t>a positive correlation between weight and height, </a:t>
            </a:r>
            <a:r>
              <a:rPr lang="en-US" sz="1500" dirty="0">
                <a:solidFill>
                  <a:srgbClr val="6CB255"/>
                </a:solidFill>
              </a:rPr>
              <a:t>(b)</a:t>
            </a:r>
            <a:r>
              <a:rPr lang="en-US" sz="1500" dirty="0"/>
              <a:t> a negative correlation between tiredness and hours of sleep, and </a:t>
            </a:r>
            <a:r>
              <a:rPr lang="en-US" sz="1500" dirty="0">
                <a:solidFill>
                  <a:srgbClr val="6CB255"/>
                </a:solidFill>
              </a:rPr>
              <a:t>(c)</a:t>
            </a:r>
            <a:r>
              <a:rPr lang="en-US" sz="1500" dirty="0"/>
              <a:t> no correlation between shoe size and hours of sleep.</a:t>
            </a:r>
          </a:p>
        </p:txBody>
      </p:sp>
      <p:pic>
        <p:nvPicPr>
          <p:cNvPr id="4" name="Figure" descr="Three scatterplots are shown. Scatterplot (a) is labeled &quot;positive correlation&quot; and shows scattered dots forming a rough line from the bottom left to the top right; the x-axis is labeled &quot;weight&quot; and the y-axis is labeled &quot;height.&quot; Scatterplot (b) is labeled &quot;negative correlation&quot; and shows scattered dots forming a rough line from the top left to the bottom right; the x-axis is labeled &quot;tiredness&quot; and the y-axis is labeled &quot;hours of sleep.&quot; Scatterplot (c) is labeled &quot;no correlation&quot; and shows scattered dots having no pattern; the x-axis is labeled &quot;shoe size&quot; and the y-axis is labeled &quot;hours of sleep.&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540" b="-20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2.12</a:t>
            </a:r>
          </a:p>
        </p:txBody>
      </p:sp>
    </p:spTree>
    <p:extLst>
      <p:ext uri="{BB962C8B-B14F-4D97-AF65-F5344CB8AC3E}">
        <p14:creationId xmlns:p14="http://schemas.microsoft.com/office/powerpoint/2010/main" val="344893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Does eating cereal really cause someone to be a healthy weight? (credit: Tim </a:t>
            </a:r>
            <a:r>
              <a:rPr lang="en-US" sz="1600" dirty="0" err="1"/>
              <a:t>Skillern</a:t>
            </a:r>
            <a:r>
              <a:rPr lang="en-US" sz="1600" dirty="0"/>
              <a:t>)</a:t>
            </a:r>
          </a:p>
        </p:txBody>
      </p:sp>
      <p:pic>
        <p:nvPicPr>
          <p:cNvPr id="4" name="Figure" descr="A photograph shows a bowl of cerea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2.13</a:t>
            </a:r>
          </a:p>
        </p:txBody>
      </p:sp>
    </p:spTree>
    <p:extLst>
      <p:ext uri="{BB962C8B-B14F-4D97-AF65-F5344CB8AC3E}">
        <p14:creationId xmlns:p14="http://schemas.microsoft.com/office/powerpoint/2010/main" val="12818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pic>
        <p:nvPicPr>
          <p:cNvPr id="4" name="Figure" descr="A photograph shows the mo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552" r="-26552"/>
          <a:stretch>
            <a:fillRect/>
          </a:stretch>
        </p:blipFill>
        <p:spPr/>
      </p:pic>
      <p:sp>
        <p:nvSpPr>
          <p:cNvPr id="7" name="Figure Legend"/>
          <p:cNvSpPr>
            <a:spLocks noGrp="1"/>
          </p:cNvSpPr>
          <p:nvPr>
            <p:ph type="body" sz="quarter" idx="14"/>
          </p:nvPr>
        </p:nvSpPr>
        <p:spPr/>
        <p:txBody>
          <a:bodyPr>
            <a:normAutofit/>
          </a:bodyPr>
          <a:lstStyle/>
          <a:p>
            <a:r>
              <a:rPr lang="en-US" sz="1600" dirty="0"/>
              <a:t>Many people believe that a full moon makes people behave oddly. (credit: Cory </a:t>
            </a:r>
            <a:r>
              <a:rPr lang="en-US" sz="1600" dirty="0" err="1"/>
              <a:t>Zanker</a:t>
            </a:r>
            <a:r>
              <a:rPr lang="en-US" sz="1600" dirty="0"/>
              <a:t>)</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5124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57199" y="6492875"/>
            <a:ext cx="7751135"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Seeing behavior like this right after a child watches violent television programming might lead you to hypothesize that viewing violent television programming leads to an increase in the display of violent behaviors. </a:t>
            </a:r>
            <a:r>
              <a:rPr lang="it-IT" sz="1600" dirty="0">
                <a:solidFill>
                  <a:schemeClr val="tx1"/>
                </a:solidFill>
              </a:rPr>
              <a:t>(credit: </a:t>
            </a:r>
            <a:r>
              <a:rPr lang="it-IT" sz="1600" dirty="0" err="1">
                <a:solidFill>
                  <a:schemeClr val="tx1"/>
                </a:solidFill>
              </a:rPr>
              <a:t>Emran</a:t>
            </a:r>
            <a:r>
              <a:rPr lang="it-IT" sz="1600" dirty="0">
                <a:solidFill>
                  <a:schemeClr val="tx1"/>
                </a:solidFill>
              </a:rPr>
              <a:t> </a:t>
            </a:r>
            <a:r>
              <a:rPr lang="it-IT" sz="1600" dirty="0" err="1">
                <a:solidFill>
                  <a:schemeClr val="tx1"/>
                </a:solidFill>
              </a:rPr>
              <a:t>Kassim</a:t>
            </a:r>
            <a:r>
              <a:rPr lang="it-IT" sz="1600" dirty="0">
                <a:solidFill>
                  <a:schemeClr val="tx1"/>
                </a:solidFill>
              </a:rPr>
              <a:t>)</a:t>
            </a:r>
            <a:endParaRPr lang="en-US" sz="1600" dirty="0">
              <a:solidFill>
                <a:schemeClr val="tx1"/>
              </a:solidFill>
            </a:endParaRPr>
          </a:p>
        </p:txBody>
      </p:sp>
      <p:pic>
        <p:nvPicPr>
          <p:cNvPr id="2" name="Figure" descr="A photograph shows a child pointing a toy gu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03" r="-1103"/>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2.15</a:t>
            </a:r>
          </a:p>
        </p:txBody>
      </p:sp>
    </p:spTree>
    <p:extLst>
      <p:ext uri="{BB962C8B-B14F-4D97-AF65-F5344CB8AC3E}">
        <p14:creationId xmlns:p14="http://schemas.microsoft.com/office/powerpoint/2010/main" val="257689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Providing the control group with a placebo treatment protects against bias caused by expectancy. (credit: Elaine and Arthur Shapiro)</a:t>
            </a:r>
          </a:p>
        </p:txBody>
      </p:sp>
      <p:pic>
        <p:nvPicPr>
          <p:cNvPr id="4" name="Figure" descr="A photograph shows three glass bottles of pills labeled as placebo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859" r="-368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263285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an experiment, manipulations of the independent variable are expected to result in changes in the dependent variable. (credit “automatic weapon”: modification of work by Daniel </a:t>
            </a:r>
            <a:r>
              <a:rPr lang="en-US" sz="1600" dirty="0" err="1"/>
              <a:t>Oines</a:t>
            </a:r>
            <a:r>
              <a:rPr lang="en-US" sz="1600" dirty="0"/>
              <a:t>; credit “toy gun”: modification of work by </a:t>
            </a:r>
            <a:r>
              <a:rPr lang="en-US" sz="1600" dirty="0" err="1"/>
              <a:t>Emran</a:t>
            </a:r>
            <a:r>
              <a:rPr lang="en-US" sz="1600" dirty="0"/>
              <a:t> </a:t>
            </a:r>
            <a:r>
              <a:rPr lang="en-US" sz="1600" dirty="0" err="1"/>
              <a:t>Kassim</a:t>
            </a:r>
            <a:r>
              <a:rPr lang="en-US" sz="1600" dirty="0"/>
              <a:t>)</a:t>
            </a:r>
          </a:p>
        </p:txBody>
      </p:sp>
      <p:pic>
        <p:nvPicPr>
          <p:cNvPr id="4" name="Figure" descr="A box labeled &quot;independent variable: type of television programming viewed&quot; contains a photograph of a person shooting an automatic weapon. An arrow labeled &quot;influences change in the…&quot; leads to a second box. The second box is labeled &quot;dependent variable: violent behavior displayed&quot; and has a photograph of a child pointing a toy gu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785" r="-157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2.17</a:t>
            </a:r>
          </a:p>
        </p:txBody>
      </p:sp>
    </p:spTree>
    <p:extLst>
      <p:ext uri="{BB962C8B-B14F-4D97-AF65-F5344CB8AC3E}">
        <p14:creationId xmlns:p14="http://schemas.microsoft.com/office/powerpoint/2010/main" val="408094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Researchers may work with </a:t>
            </a:r>
            <a:r>
              <a:rPr lang="en-US" sz="1600" dirty="0">
                <a:solidFill>
                  <a:srgbClr val="6CB255"/>
                </a:solidFill>
              </a:rPr>
              <a:t>(a) </a:t>
            </a:r>
            <a:r>
              <a:rPr lang="en-US" sz="1600" dirty="0"/>
              <a:t>a large population or </a:t>
            </a:r>
            <a:r>
              <a:rPr lang="en-US" sz="1600" dirty="0">
                <a:solidFill>
                  <a:srgbClr val="6CB255"/>
                </a:solidFill>
              </a:rPr>
              <a:t>(b)</a:t>
            </a:r>
            <a:r>
              <a:rPr lang="en-US" sz="1600" dirty="0"/>
              <a:t> a sample group that is a subset of the larger population. (credit “crowd”: modification of work by James </a:t>
            </a:r>
            <a:r>
              <a:rPr lang="en-US" sz="1600" dirty="0" err="1"/>
              <a:t>Cridland</a:t>
            </a:r>
            <a:r>
              <a:rPr lang="en-US" sz="1600" dirty="0"/>
              <a:t>; credit “students”: modification of work by Laurie </a:t>
            </a:r>
            <a:r>
              <a:rPr lang="fi-FI" sz="1600" dirty="0" err="1"/>
              <a:t>Sullivan</a:t>
            </a:r>
            <a:r>
              <a:rPr lang="fi-FI" sz="1600" dirty="0"/>
              <a:t>)</a:t>
            </a:r>
            <a:endParaRPr lang="en-US" sz="1600" dirty="0"/>
          </a:p>
        </p:txBody>
      </p:sp>
      <p:pic>
        <p:nvPicPr>
          <p:cNvPr id="4" name="Figure" descr="(a) A photograph shows an aerial view of crowds on a street. (b) A photograph shows a small group of childre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00" b="-68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331706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How does television content impact children’s behavior? (credit: modification of work by </a:t>
            </a:r>
            <a:r>
              <a:rPr lang="cs-CZ" sz="1600" dirty="0"/>
              <a:t>“</a:t>
            </a:r>
            <a:r>
              <a:rPr lang="cs-CZ" sz="1600" dirty="0" err="1"/>
              <a:t>antisocialtory</a:t>
            </a:r>
            <a:r>
              <a:rPr lang="cs-CZ" sz="1600" dirty="0"/>
              <a:t>”/</a:t>
            </a:r>
            <a:r>
              <a:rPr lang="cs-CZ" sz="1600" dirty="0" err="1"/>
              <a:t>Flickr</a:t>
            </a:r>
            <a:r>
              <a:rPr lang="cs-CZ" sz="1600" dirty="0"/>
              <a:t>)</a:t>
            </a:r>
            <a:endParaRPr lang="en-US" sz="1600" dirty="0"/>
          </a:p>
        </p:txBody>
      </p:sp>
      <p:pic>
        <p:nvPicPr>
          <p:cNvPr id="4" name="Figure" descr="Children sit in front of a bank of television screens. A sign on the wall says, &quot;Some content may not be suitable for children.&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658" r="-96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2.1</a:t>
            </a:r>
          </a:p>
        </p:txBody>
      </p:sp>
    </p:spTree>
    <p:extLst>
      <p:ext uri="{BB962C8B-B14F-4D97-AF65-F5344CB8AC3E}">
        <p14:creationId xmlns:p14="http://schemas.microsoft.com/office/powerpoint/2010/main" val="271849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p:cNvSpPr>
            <a:spLocks noGrp="1"/>
          </p:cNvSpPr>
          <p:nvPr>
            <p:ph type="ftr" sz="quarter" idx="11"/>
          </p:nvPr>
        </p:nvSpPr>
        <p:spPr>
          <a:xfrm>
            <a:off x="457199" y="6492875"/>
            <a:ext cx="775113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Some people still think vaccinations cause autism. (credit: modification of work by </a:t>
            </a:r>
            <a:r>
              <a:rPr lang="sv-SE" sz="1600" dirty="0">
                <a:solidFill>
                  <a:schemeClr val="tx1"/>
                </a:solidFill>
              </a:rPr>
              <a:t>UNICEF Sverige)</a:t>
            </a:r>
            <a:endParaRPr lang="en-US" sz="1600" dirty="0">
              <a:solidFill>
                <a:schemeClr val="tx1"/>
              </a:solidFill>
            </a:endParaRPr>
          </a:p>
        </p:txBody>
      </p:sp>
      <p:pic>
        <p:nvPicPr>
          <p:cNvPr id="2" name="Figure" descr="A photograph shows a child being given an oral vacc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54" r="-7454"/>
          <a:stretch>
            <a:fillRect/>
          </a:stretch>
        </p:blipFill>
        <p:spPr>
          <a:xfrm>
            <a:off x="4489450" y="1108075"/>
            <a:ext cx="4030663"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
        <p:nvSpPr>
          <p:cNvPr id="5" name="Figure Number"/>
          <p:cNvSpPr>
            <a:spLocks noGrp="1"/>
          </p:cNvSpPr>
          <p:nvPr>
            <p:ph type="title"/>
          </p:nvPr>
        </p:nvSpPr>
        <p:spPr/>
        <p:txBody>
          <a:bodyPr>
            <a:normAutofit/>
          </a:bodyPr>
          <a:lstStyle/>
          <a:p>
            <a:pPr algn="r"/>
            <a:r>
              <a:rPr lang="en-US" sz="2400" dirty="0">
                <a:solidFill>
                  <a:srgbClr val="6CB255"/>
                </a:solidFill>
              </a:rPr>
              <a:t>Figure 2.19</a:t>
            </a:r>
          </a:p>
        </p:txBody>
      </p:sp>
    </p:spTree>
    <p:extLst>
      <p:ext uri="{BB962C8B-B14F-4D97-AF65-F5344CB8AC3E}">
        <p14:creationId xmlns:p14="http://schemas.microsoft.com/office/powerpoint/2010/main" val="134251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An institution’s IRB meets regularly to review experimental proposals that involve human participants. (credit: modification of work by Lowndes Area Knowledge Exchange (LAKE)/Flickr)</a:t>
            </a:r>
          </a:p>
        </p:txBody>
      </p:sp>
      <p:pic>
        <p:nvPicPr>
          <p:cNvPr id="2" name="Figure" descr="A photograph shows a group of people seated around tables in a meeting ro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2146" r="-421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2.20</a:t>
            </a:r>
          </a:p>
        </p:txBody>
      </p:sp>
    </p:spTree>
    <p:extLst>
      <p:ext uri="{BB962C8B-B14F-4D97-AF65-F5344CB8AC3E}">
        <p14:creationId xmlns:p14="http://schemas.microsoft.com/office/powerpoint/2010/main" val="3567090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participant in the Tuskegee Syphilis Study receives an injection.</a:t>
            </a:r>
          </a:p>
        </p:txBody>
      </p:sp>
      <p:pic>
        <p:nvPicPr>
          <p:cNvPr id="2" name="Figure" descr="A photograph shows a person administering an inj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554" r="-335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2.21</a:t>
            </a:r>
          </a:p>
        </p:txBody>
      </p:sp>
    </p:spTree>
    <p:extLst>
      <p:ext uri="{BB962C8B-B14F-4D97-AF65-F5344CB8AC3E}">
        <p14:creationId xmlns:p14="http://schemas.microsoft.com/office/powerpoint/2010/main" val="259300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Rats, like the one shown here, often serve as the subjects of animal research.</a:t>
            </a:r>
          </a:p>
        </p:txBody>
      </p:sp>
      <p:pic>
        <p:nvPicPr>
          <p:cNvPr id="2" name="Figure" descr="A photograph shows a r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906" r="-26906"/>
          <a:stretch>
            <a:fillRect/>
          </a:stretch>
        </p:blipFill>
        <p:spPr>
          <a:xfrm>
            <a:off x="301309" y="1102655"/>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2.22</a:t>
            </a:r>
          </a:p>
        </p:txBody>
      </p:sp>
    </p:spTree>
    <p:extLst>
      <p:ext uri="{BB962C8B-B14F-4D97-AF65-F5344CB8AC3E}">
        <p14:creationId xmlns:p14="http://schemas.microsoft.com/office/powerpoint/2010/main" val="160082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Some of our ancestors, across the world and over the centuries, believed that trephination—the practice of making a hole in the skull, as shown here—allowed evil spirits to leave the body, thus, curing mental illness and other disorders. (credit: “</a:t>
            </a:r>
            <a:r>
              <a:rPr lang="en-US" sz="1600" dirty="0" err="1"/>
              <a:t>taiproject</a:t>
            </a:r>
            <a:r>
              <a:rPr lang="en-US" sz="1600" dirty="0"/>
              <a:t>”/Flickr)</a:t>
            </a:r>
          </a:p>
        </p:txBody>
      </p:sp>
      <p:pic>
        <p:nvPicPr>
          <p:cNvPr id="4" name="Figure" descr="A skull has a large hole bored through the forehea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5182" r="-651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D.A.R.E. program continues to be popular in schools around the world despite research suggesting that it is ineffective.</a:t>
            </a:r>
          </a:p>
        </p:txBody>
      </p:sp>
      <p:pic>
        <p:nvPicPr>
          <p:cNvPr id="4" name="Figure" descr="A D.A.R.E. poster reads &quot;D.A.R.E. to resist drugs and violence.&quo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008" r="-230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2.3</a:t>
            </a:r>
          </a:p>
        </p:txBody>
      </p:sp>
    </p:spTree>
    <p:extLst>
      <p:ext uri="{BB962C8B-B14F-4D97-AF65-F5344CB8AC3E}">
        <p14:creationId xmlns:p14="http://schemas.microsoft.com/office/powerpoint/2010/main" val="212095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Psychological research relies on both inductive and deductive reasoning.</a:t>
            </a:r>
          </a:p>
        </p:txBody>
      </p:sp>
      <p:pic>
        <p:nvPicPr>
          <p:cNvPr id="4" name="Figure" descr="A diagram has a box at the top labeled &quot;hypothesis or general premise&quot; and a box at the bottom labeled &quot;empirical observations.&quot; On the left, an arrow labeled &quot;inductive reasoning&quot; goes from the bottom to top box. On the right, an arrow labeled &quot;deductive reasoning&quot; goes from the top to the bottom bo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294" r="-122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2.4</a:t>
            </a:r>
          </a:p>
        </p:txBody>
      </p:sp>
    </p:spTree>
    <p:extLst>
      <p:ext uri="{BB962C8B-B14F-4D97-AF65-F5344CB8AC3E}">
        <p14:creationId xmlns:p14="http://schemas.microsoft.com/office/powerpoint/2010/main" val="130857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scientific method of research includes proposing hypotheses, conducting research, and creating or modifying theories based on results.</a:t>
            </a:r>
          </a:p>
        </p:txBody>
      </p:sp>
      <p:pic>
        <p:nvPicPr>
          <p:cNvPr id="4" name="Figure" descr="A diagram has four boxes: the top is labeled &quot;theory,&quot; the right is labeled &quot;hypothesis,&quot; the bottom is labeled &quot;research,&quot; and the left is labeled &quot;observation.&quot; Arrows flow in the direction from top to right to bottom to left and back to the top, clockwise. The top right arrow is labeled &quot;use the hypothesis to form a theory,&quot; the bottom right arrow is labeled &quot;design a study to test the hypothesis,&quot; the bottom left arrow is labeled &quot;perform the research,&quot; and the top left arrow is labeled &quot;create or modify the theory.&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32" r="-490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2.5</a:t>
            </a:r>
          </a:p>
        </p:txBody>
      </p:sp>
    </p:spTree>
    <p:extLst>
      <p:ext uri="{BB962C8B-B14F-4D97-AF65-F5344CB8AC3E}">
        <p14:creationId xmlns:p14="http://schemas.microsoft.com/office/powerpoint/2010/main" val="419177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Many of the specifics of </a:t>
            </a:r>
            <a:r>
              <a:rPr lang="en-US" sz="1600" dirty="0">
                <a:solidFill>
                  <a:srgbClr val="6CB255"/>
                </a:solidFill>
              </a:rPr>
              <a:t>(a)</a:t>
            </a:r>
            <a:r>
              <a:rPr lang="en-US" sz="1600" dirty="0"/>
              <a:t> Freud's theories, such as </a:t>
            </a:r>
            <a:r>
              <a:rPr lang="en-US" sz="1600" dirty="0">
                <a:solidFill>
                  <a:srgbClr val="6CB255"/>
                </a:solidFill>
              </a:rPr>
              <a:t>(b)</a:t>
            </a:r>
            <a:r>
              <a:rPr lang="en-US" sz="1600" dirty="0"/>
              <a:t> his division of the mind into id, ego, and  superego, have fallen out of favor in recent decades because they are not falsifiable. In broader strokes, his views set the stage for much of psychological thinking today, such as the unconscious nature of the majority of psychological processes.</a:t>
            </a:r>
          </a:p>
        </p:txBody>
      </p:sp>
      <p:pic>
        <p:nvPicPr>
          <p:cNvPr id="4" name="Figure" descr="(a)A photograph shows Freud holding a cigar. (b) The mind's conscious and unconscious states are illustrated as an iceberg floating in water. Beneath the water's surface in the &quot;unconscious&quot; area are the id, ego, and superego. The area just below the water's surface is labeled &quot;preconscious.&quot; The area above the water's surface is labeled &quot;conscious.&qu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605" r="-256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2.6</a:t>
            </a:r>
          </a:p>
        </p:txBody>
      </p:sp>
    </p:spTree>
    <p:extLst>
      <p:ext uri="{BB962C8B-B14F-4D97-AF65-F5344CB8AC3E}">
        <p14:creationId xmlns:p14="http://schemas.microsoft.com/office/powerpoint/2010/main" val="227199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Seeing a police car behind you would probably affect your driving behavior. (credit:  Michael Gil)</a:t>
            </a:r>
          </a:p>
        </p:txBody>
      </p:sp>
      <p:pic>
        <p:nvPicPr>
          <p:cNvPr id="4" name="Figure" descr="A photograph shows two police cars driving, one with its lights flash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75" r="-364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2.7</a:t>
            </a:r>
          </a:p>
        </p:txBody>
      </p:sp>
    </p:spTree>
    <p:extLst>
      <p:ext uri="{BB962C8B-B14F-4D97-AF65-F5344CB8AC3E}">
        <p14:creationId xmlns:p14="http://schemas.microsoft.com/office/powerpoint/2010/main" val="2689646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Jane </a:t>
            </a:r>
            <a:r>
              <a:rPr lang="en-US" sz="1600" dirty="0" err="1"/>
              <a:t>Goodall</a:t>
            </a:r>
            <a:r>
              <a:rPr lang="en-US" sz="1600" dirty="0"/>
              <a:t> made a career of conducting naturalistic observations of</a:t>
            </a:r>
          </a:p>
          <a:p>
            <a:pPr marL="342900" indent="-342900">
              <a:buAutoNum type="alphaLcParenBoth"/>
            </a:pPr>
            <a:r>
              <a:rPr lang="en-US" sz="1600" dirty="0"/>
              <a:t>chimpanzee behavior. (credit “Jane </a:t>
            </a:r>
            <a:r>
              <a:rPr lang="en-US" sz="1600" dirty="0" err="1"/>
              <a:t>Goodall</a:t>
            </a:r>
            <a:r>
              <a:rPr lang="en-US" sz="1600" dirty="0"/>
              <a:t>”: modification of work by Erik </a:t>
            </a:r>
            <a:r>
              <a:rPr lang="en-US" sz="1600" dirty="0" err="1"/>
              <a:t>Hersman</a:t>
            </a:r>
            <a:r>
              <a:rPr lang="en-US" sz="1600" dirty="0"/>
              <a:t>; “chimpanzee”: modification of work by “</a:t>
            </a:r>
            <a:r>
              <a:rPr lang="en-US" sz="1600" dirty="0" err="1"/>
              <a:t>Afrika</a:t>
            </a:r>
            <a:r>
              <a:rPr lang="en-US" sz="1600" dirty="0"/>
              <a:t> </a:t>
            </a:r>
            <a:r>
              <a:rPr lang="cs-CZ" sz="1600" dirty="0" err="1"/>
              <a:t>Force</a:t>
            </a:r>
            <a:r>
              <a:rPr lang="cs-CZ" sz="1600" dirty="0"/>
              <a:t>”/</a:t>
            </a:r>
            <a:r>
              <a:rPr lang="cs-CZ" sz="1600" dirty="0" err="1"/>
              <a:t>Flickr.com</a:t>
            </a:r>
            <a:r>
              <a:rPr lang="cs-CZ" sz="1600" dirty="0"/>
              <a:t>)</a:t>
            </a:r>
            <a:endParaRPr lang="en-US" sz="1600" dirty="0"/>
          </a:p>
        </p:txBody>
      </p:sp>
      <p:pic>
        <p:nvPicPr>
          <p:cNvPr id="4" name="Figure" descr="(a) A photograph shows Jane Goodall speaking from a lectern. (b) A photograph shows a chimpanzee's 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28" b="-95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2.8</a:t>
            </a:r>
          </a:p>
        </p:txBody>
      </p:sp>
    </p:spTree>
    <p:extLst>
      <p:ext uri="{BB962C8B-B14F-4D97-AF65-F5344CB8AC3E}">
        <p14:creationId xmlns:p14="http://schemas.microsoft.com/office/powerpoint/2010/main" val="1800407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2021</Words>
  <Application>Microsoft Office PowerPoint</Application>
  <PresentationFormat>On-screen Show (4:3)</PresentationFormat>
  <Paragraphs>71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Psychology</vt:lpstr>
      <vt:lpstr>Figure 2.1</vt:lpstr>
      <vt:lpstr>Figure 2.2</vt:lpstr>
      <vt:lpstr>Figure 2.3</vt:lpstr>
      <vt:lpstr>Figure 2.4</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2 - PSYCHOLOGICAL RESEARCH</dc:title>
  <dc:creator>Spuddy McSpare</dc:creator>
  <cp:lastModifiedBy>Conversion</cp:lastModifiedBy>
  <cp:revision>66</cp:revision>
  <dcterms:created xsi:type="dcterms:W3CDTF">2012-06-04T02:13:36Z</dcterms:created>
  <dcterms:modified xsi:type="dcterms:W3CDTF">2017-08-17T20:59:45Z</dcterms:modified>
</cp:coreProperties>
</file>