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7"/>
  </p:notesMasterIdLst>
  <p:handoutMasterIdLst>
    <p:handoutMasterId r:id="rId28"/>
  </p:handoutMasterIdLst>
  <p:sldIdLst>
    <p:sldId id="256" r:id="rId2"/>
    <p:sldId id="280" r:id="rId3"/>
    <p:sldId id="277" r:id="rId4"/>
    <p:sldId id="282" r:id="rId5"/>
    <p:sldId id="281" r:id="rId6"/>
    <p:sldId id="285" r:id="rId7"/>
    <p:sldId id="286" r:id="rId8"/>
    <p:sldId id="284" r:id="rId9"/>
    <p:sldId id="283" r:id="rId10"/>
    <p:sldId id="289" r:id="rId11"/>
    <p:sldId id="288" r:id="rId12"/>
    <p:sldId id="287" r:id="rId13"/>
    <p:sldId id="290" r:id="rId14"/>
    <p:sldId id="291" r:id="rId15"/>
    <p:sldId id="293" r:id="rId16"/>
    <p:sldId id="306" r:id="rId17"/>
    <p:sldId id="304" r:id="rId18"/>
    <p:sldId id="295" r:id="rId19"/>
    <p:sldId id="297" r:id="rId20"/>
    <p:sldId id="296" r:id="rId21"/>
    <p:sldId id="308" r:id="rId22"/>
    <p:sldId id="309" r:id="rId23"/>
    <p:sldId id="300" r:id="rId24"/>
    <p:sldId id="311"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39" autoAdjust="0"/>
  </p:normalViewPr>
  <p:slideViewPr>
    <p:cSldViewPr snapToGrid="0" snapToObjects="1">
      <p:cViewPr varScale="1">
        <p:scale>
          <a:sx n="104" d="100"/>
          <a:sy n="104" d="100"/>
        </p:scale>
        <p:origin x="10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179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373799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323186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73451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176743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327912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288100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150524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131016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36713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248745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296474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385873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22</a:t>
            </a:fld>
            <a:endParaRPr lang="en-US"/>
          </a:p>
        </p:txBody>
      </p:sp>
    </p:spTree>
    <p:extLst>
      <p:ext uri="{BB962C8B-B14F-4D97-AF65-F5344CB8AC3E}">
        <p14:creationId xmlns:p14="http://schemas.microsoft.com/office/powerpoint/2010/main" val="3468400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23</a:t>
            </a:fld>
            <a:endParaRPr lang="en-US"/>
          </a:p>
        </p:txBody>
      </p:sp>
    </p:spTree>
    <p:extLst>
      <p:ext uri="{BB962C8B-B14F-4D97-AF65-F5344CB8AC3E}">
        <p14:creationId xmlns:p14="http://schemas.microsoft.com/office/powerpoint/2010/main" val="2240017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24</a:t>
            </a:fld>
            <a:endParaRPr lang="en-US"/>
          </a:p>
        </p:txBody>
      </p:sp>
    </p:spTree>
    <p:extLst>
      <p:ext uri="{BB962C8B-B14F-4D97-AF65-F5344CB8AC3E}">
        <p14:creationId xmlns:p14="http://schemas.microsoft.com/office/powerpoint/2010/main" val="274352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25</a:t>
            </a:fld>
            <a:endParaRPr lang="en-US"/>
          </a:p>
        </p:txBody>
      </p:sp>
    </p:spTree>
    <p:extLst>
      <p:ext uri="{BB962C8B-B14F-4D97-AF65-F5344CB8AC3E}">
        <p14:creationId xmlns:p14="http://schemas.microsoft.com/office/powerpoint/2010/main" val="134525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272050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306744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322686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281474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336925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4178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174082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B8E19B2-2817-4E15-9263-957030E1370E}" type="datetime4">
              <a:rPr lang="en-US" smtClean="0"/>
              <a:t>August 19,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26C713-40B0-474F-ACA5-C85687153E87}" type="datetime4">
              <a:rPr lang="en-US" smtClean="0"/>
              <a:t>August 19,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27DAC59-7A63-47AB-BB44-2D60DFBB6D97}" type="datetime4">
              <a:rPr lang="en-US" smtClean="0"/>
              <a:t>August 19,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4EF491-33B4-4405-9D36-C6D5E7C90ACD}" type="datetime4">
              <a:rPr lang="en-US" smtClean="0"/>
              <a:t>August 19,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88D709F-43A5-47EE-BA27-F8653659C5B2}" type="datetime4">
              <a:rPr lang="en-US" smtClean="0"/>
              <a:t>August 19, 2017</a:t>
            </a:fld>
            <a:endParaRPr lang="en-US" dirty="0"/>
          </a:p>
        </p:txBody>
      </p:sp>
      <p:sp>
        <p:nvSpPr>
          <p:cNvPr id="5" name="Footer Placeholder 4"/>
          <p:cNvSpPr>
            <a:spLocks noGrp="1"/>
          </p:cNvSpPr>
          <p:nvPr>
            <p:ph type="ftr" sz="quarter" idx="3"/>
          </p:nvPr>
        </p:nvSpPr>
        <p:spPr>
          <a:xfrm>
            <a:off x="457200" y="6492875"/>
            <a:ext cx="7735824"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5726" y="1598231"/>
            <a:ext cx="9144000" cy="765005"/>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STATE OF CONSCIOUSNESS</a:t>
            </a:r>
          </a:p>
          <a:p>
            <a:pPr algn="ctr"/>
            <a:r>
              <a:rPr lang="en-US" sz="1600" cap="none" dirty="0">
                <a:solidFill>
                  <a:schemeClr val="tx1"/>
                </a:solidFill>
                <a:latin typeface="+mn-lt"/>
              </a:rPr>
              <a:t>PowerPoint Image Slideshow</a:t>
            </a:r>
          </a:p>
        </p:txBody>
      </p:sp>
      <p:sp>
        <p:nvSpPr>
          <p:cNvPr id="6" name="Title"/>
          <p:cNvSpPr>
            <a:spLocks noGrp="1"/>
          </p:cNvSpPr>
          <p:nvPr>
            <p:ph type="title" idx="4294967295"/>
          </p:nvPr>
        </p:nvSpPr>
        <p:spPr>
          <a:xfrm>
            <a:off x="5726" y="799301"/>
            <a:ext cx="9144000" cy="630860"/>
          </a:xfrm>
        </p:spPr>
        <p:txBody>
          <a:bodyPr>
            <a:no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Brainwave activity changes dramatically across the different stages of sleep.</a:t>
            </a:r>
          </a:p>
        </p:txBody>
      </p:sp>
      <p:pic>
        <p:nvPicPr>
          <p:cNvPr id="3" name="Figure" descr="A graph has a y-axis labeled &quot;EEG&quot; and an x-axis labeled &quot;time (seconds.) Plotted along the y-axis and moving upward are the stages of sleep. First is REM, followed by Stage 3 and 4 NREM Delta, Stage 2 NREM Theta (sleep spindles; K-complexes), Stage 1 NREM Alpha, and Awake. Charted on the x axis is Time in seconds from 2–20 in 2 second intervals. Each sleep stage has associated wavelengths of varying amplitude and frequency. Relative to the others, &quot;awake&quot; has a very close wavelength and a medium amplitude. Stage 1 is characterized by a generally uniform wavelength and a relatively low amplitude which doubles and quickly reverts to normal every 2 seconds. Stage 2 is comprised of a similar wavelength as stage 1. It introduces the K-complex from seconds 10 through 12 which is a short burst of doubled or tripled amplitude and decreased wavelength. Stages 3 and 4 have a more uniform wave with gradually increasing amplitude. Finally, REM sleep looks much like stage 2 without the K-complex."/>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7612" r="-4761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4.9</a:t>
            </a:r>
          </a:p>
        </p:txBody>
      </p:sp>
    </p:spTree>
    <p:extLst>
      <p:ext uri="{BB962C8B-B14F-4D97-AF65-F5344CB8AC3E}">
        <p14:creationId xmlns:p14="http://schemas.microsoft.com/office/powerpoint/2010/main" val="27324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Stage 2 sleep is characterized by the appearance of both sleep spindles and K-complexes.</a:t>
            </a:r>
          </a:p>
        </p:txBody>
      </p:sp>
      <p:pic>
        <p:nvPicPr>
          <p:cNvPr id="3" name="Figure" descr="A graph has an x-axis labeled &quot;time&quot; and a y-axis labeled &quot;voltage. A line illustrates brainwaves, with two areas labeled &quot;sleep spindle&quot; and &quot;k-complex&quot;. The area labeled &quot;sleep spindle&quot; has decreased wavelength and moderately increased amplitude, while the area labeled &quot;k-complex&quot; has significantly high amplitude and longer wavelength."/>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232" r="-2923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4.10</a:t>
            </a:r>
          </a:p>
        </p:txBody>
      </p:sp>
    </p:spTree>
    <p:extLst>
      <p:ext uri="{BB962C8B-B14F-4D97-AF65-F5344CB8AC3E}">
        <p14:creationId xmlns:p14="http://schemas.microsoft.com/office/powerpoint/2010/main" val="41475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Delta waves, which are low frequency and high amplitude, characterize</a:t>
            </a:r>
          </a:p>
          <a:p>
            <a:pPr marL="342900" indent="-342900">
              <a:buAutoNum type="alphaLcParenBoth"/>
            </a:pPr>
            <a:r>
              <a:rPr lang="en-US" sz="1600" dirty="0"/>
              <a:t>low-wave stage 3 and </a:t>
            </a:r>
            <a:r>
              <a:rPr lang="nl-NL" sz="1600" dirty="0"/>
              <a:t>stage 4 sleep.</a:t>
            </a:r>
            <a:endParaRPr lang="en-US" sz="1600" dirty="0"/>
          </a:p>
        </p:txBody>
      </p:sp>
      <p:pic>
        <p:nvPicPr>
          <p:cNvPr id="9" name="Figure" descr="Polysonograph a shows the pattern of delta waves, which are low frequency and high amplitude. Delta waves are found mostly in stages 3 and 4 of sleep. Chart b shows brainwaves at various stages of sleep, with stages 3 and 4 highlighte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298" b="-829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4.11</a:t>
            </a:r>
          </a:p>
        </p:txBody>
      </p:sp>
    </p:spTree>
    <p:extLst>
      <p:ext uri="{BB962C8B-B14F-4D97-AF65-F5344CB8AC3E}">
        <p14:creationId xmlns:p14="http://schemas.microsoft.com/office/powerpoint/2010/main" val="852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500" dirty="0">
                <a:solidFill>
                  <a:srgbClr val="6CB255"/>
                </a:solidFill>
              </a:rPr>
              <a:t>(a) </a:t>
            </a:r>
            <a:r>
              <a:rPr lang="en-US" sz="1600" dirty="0"/>
              <a:t>A period of rapid eye movement is marked by the short red line segment. The brain waves associated with REM sleep, outlined in the red box in </a:t>
            </a:r>
            <a:r>
              <a:rPr lang="en-US" sz="1600" dirty="0">
                <a:solidFill>
                  <a:srgbClr val="6CB255"/>
                </a:solidFill>
              </a:rPr>
              <a:t>(a)</a:t>
            </a:r>
            <a:r>
              <a:rPr lang="en-US" sz="1600" dirty="0"/>
              <a:t>, look very similar to those seen </a:t>
            </a:r>
            <a:r>
              <a:rPr lang="en-US" sz="1500" dirty="0">
                <a:solidFill>
                  <a:srgbClr val="6CB255"/>
                </a:solidFill>
              </a:rPr>
              <a:t>(b)</a:t>
            </a:r>
            <a:r>
              <a:rPr lang="en-US" sz="1500" dirty="0"/>
              <a:t> </a:t>
            </a:r>
            <a:r>
              <a:rPr lang="en-US" sz="1600" dirty="0"/>
              <a:t>during wakefulness.</a:t>
            </a:r>
            <a:endParaRPr lang="en-US" sz="1500" dirty="0"/>
          </a:p>
        </p:txBody>
      </p:sp>
      <p:pic>
        <p:nvPicPr>
          <p:cNvPr id="3" name="Figure" descr="Chart A is a polysonograph with the period of rapid eye movement (REM) highlighted.Chart b is a shows brainwaves at various stages of sleep, with the &quot;awake&quot; stage highlighted to show its similarity to the wave pattern of &quot;REM&quot; in part A."/>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041" b="-704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4.12</a:t>
            </a:r>
          </a:p>
        </p:txBody>
      </p:sp>
    </p:spTree>
    <p:extLst>
      <p:ext uri="{BB962C8B-B14F-4D97-AF65-F5344CB8AC3E}">
        <p14:creationId xmlns:p14="http://schemas.microsoft.com/office/powerpoint/2010/main" val="344893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a:t>
            </a:r>
            <a:r>
              <a:rPr lang="en-US" sz="1600" dirty="0" err="1"/>
              <a:t>hypnogram</a:t>
            </a:r>
            <a:r>
              <a:rPr lang="en-US" sz="1600" dirty="0"/>
              <a:t> is a diagram of the stages of sleep as they occur during a period of sleep. This </a:t>
            </a:r>
            <a:r>
              <a:rPr lang="en-US" sz="1600" dirty="0" err="1"/>
              <a:t>hypnogram</a:t>
            </a:r>
            <a:r>
              <a:rPr lang="en-US" sz="1600" dirty="0"/>
              <a:t> illustrates how an individual moves through the various stages of sleep.</a:t>
            </a:r>
          </a:p>
        </p:txBody>
      </p:sp>
      <p:pic>
        <p:nvPicPr>
          <p:cNvPr id="3" name="Figure" descr="This is a hypnogram showing the transitions of the sleep cycle during a typical eight hour period of sleep. During the first hour, the person goes through stages 1,2,3 and ends at 4. In the second hour, sleep oscillates between 3 and 4 before attaining a 30-minute period of REM sleep. The third hour follows the same pattern as the second, but ends with a brief awake period. The fourth hour follows a similar pattern as the third, with a slightly longer REM stage. In the fifth hour, stages 3 and 4 are no longer reached. The sleep stages are fluctuating from 2, to 1, to REM, to awake, and then they repeat with shortening intervals until the end of the eighth hour when the person awaken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7380" r="-2738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4.13</a:t>
            </a:r>
          </a:p>
        </p:txBody>
      </p:sp>
    </p:spTree>
    <p:extLst>
      <p:ext uri="{BB962C8B-B14F-4D97-AF65-F5344CB8AC3E}">
        <p14:creationId xmlns:p14="http://schemas.microsoft.com/office/powerpoint/2010/main" val="12818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A typical CPAP device used in the treatment of sleep apnea is </a:t>
            </a:r>
            <a:r>
              <a:rPr lang="en-US" sz="1600" dirty="0">
                <a:solidFill>
                  <a:srgbClr val="6CB255"/>
                </a:solidFill>
              </a:rPr>
              <a:t>(b) </a:t>
            </a:r>
            <a:r>
              <a:rPr lang="en-US" sz="1600" dirty="0"/>
              <a:t>affixed to the head with straps, and a mask that covers the nose and mouth.</a:t>
            </a:r>
          </a:p>
        </p:txBody>
      </p:sp>
      <p:pic>
        <p:nvPicPr>
          <p:cNvPr id="4" name="Figure" descr="Photograph A shows a CPAP device.  Photograph B shows a clear full face CPAP mask attached to a mannequin's head with strap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57199" y="1214678"/>
            <a:ext cx="8062913" cy="331548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4.14</a:t>
            </a:r>
          </a:p>
        </p:txBody>
      </p:sp>
    </p:spTree>
    <p:extLst>
      <p:ext uri="{BB962C8B-B14F-4D97-AF65-F5344CB8AC3E}">
        <p14:creationId xmlns:p14="http://schemas.microsoft.com/office/powerpoint/2010/main" val="5124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Safe to Sleep campaign educates the public about how to minimize risk factors associated with SIDS. This campaign is sponsored in part by the National Institute of Child Health and Human Development.</a:t>
            </a:r>
          </a:p>
        </p:txBody>
      </p:sp>
      <p:pic>
        <p:nvPicPr>
          <p:cNvPr id="3" name="Figure" descr="The &quot;Safe to Sleep&quot; campaign logo shows a baby sleeping and the words &quot;safe to sleep.&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535" r="-853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4.15</a:t>
            </a:r>
          </a:p>
        </p:txBody>
      </p:sp>
    </p:spTree>
    <p:extLst>
      <p:ext uri="{BB962C8B-B14F-4D97-AF65-F5344CB8AC3E}">
        <p14:creationId xmlns:p14="http://schemas.microsoft.com/office/powerpoint/2010/main" val="348058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73582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figure illustrates various drug categories and overlap among them. (credit: modification of work by </a:t>
            </a:r>
            <a:r>
              <a:rPr lang="de-DE" sz="1600" dirty="0">
                <a:solidFill>
                  <a:schemeClr val="tx1"/>
                </a:solidFill>
              </a:rPr>
              <a:t>Derrick </a:t>
            </a:r>
            <a:r>
              <a:rPr lang="de-DE" sz="1600" dirty="0" err="1">
                <a:solidFill>
                  <a:schemeClr val="tx1"/>
                </a:solidFill>
              </a:rPr>
              <a:t>Snider</a:t>
            </a:r>
            <a:r>
              <a:rPr lang="de-DE" sz="1600" dirty="0">
                <a:solidFill>
                  <a:schemeClr val="tx1"/>
                </a:solidFill>
              </a:rPr>
              <a:t>)</a:t>
            </a:r>
            <a:endParaRPr lang="en-US" sz="1600" dirty="0">
              <a:solidFill>
                <a:schemeClr val="tx1"/>
              </a:solidFill>
            </a:endParaRPr>
          </a:p>
        </p:txBody>
      </p:sp>
      <p:pic>
        <p:nvPicPr>
          <p:cNvPr id="2" name="Figure" descr="Four main drug categories are identified by differently colored circles showing overlaps: the four main drug categories are &quot;antipsychotics,&quot; &quot;stimulants,&quot; &quot;depressants,&quot; and &quot;hallucinogens.&quot; The circle titled &quot;Antipsychotics&quot; includes the drug names &quot;Haldol,&quot; &quot;Risperdal,&quot; and &quot;Seroquel.&quot; The circle titled &quot;Stimulants&quot; contains a subcircle titled &quot;Psychmotor stimulants&quot; with the drug names &quot;Amphetamines,&quot; &quot;Khat,&quot; &quot;Ritalin,&quot; and &quot;Cocaine.&quot; The &quot;Stimulants&quot; circle contains another subcircle titled &quot;Methylxanthines&quot; with the drug names &quot;Caffeine,&quot; &quot;Theophylline,&quot; and &quot;Theobromine.&quot; The circle titled &quot;Depressants&quot; contains a subcircle titled &quot;Sedative Hypnotics&quot; with the drug names &quot;Alcohol,&quot; &quot;Barbituates,&quot; &quot;Ether,&quot; and &quot;GHB&quot;; within that circle is a subcircle titled &quot;Minor tranquilizers&quot; with the drug names &quot;Ativan,&quot; &quot;Valium,&quot; and &quot;Xanax.&quot; &quot;Nicotine&quot; falls in the overlap between the &quot;Stimulants&quot; and &quot;Depressants&quot; circles. The circle titled &quot;Depressants&quot; also contains a subcircle titled &quot;Narcotic Analgesics&quot; with the drug names &quot;Opium,&quot; &quot;Codeine,&quot; &quot;Morphine,&quot; &quot;Heroin,&quot; and &quot;DXM.&quot; &quot;DXM&quot; falls in the overlap between the &quot;Depressants&quot; circle and the &quot;Dissociatives&quot; subcircle of the &quot;Hallucinogens&quot; circle. The circle titled &quot;Hallucinogens&quot; contains a subcircle labeled &quot;Dissociatives&quot; including the drug names &quot;Ketamine,&quot; &quot;PCP,&quot; &quot;Nitrous,&quot; &quot;Amanitas,&quot; and &quot;Salvinorum.&quot; Within that subcircle, &quot;Ketamine,&quot; &quot;PCP,&quot; and &quot;Nitrous&quot; overlap with with the &quot;depressants&quot; circle  The circle titled &quot;Hallucinogens&quot; also contains a subcircle titled &quot;Psychadelics&quot; including the drug names &quot;MDMA,&quot; &quot;Mescaline,&quot; &quot;LSD,&quot; &quot;Psilocybin,&quot; &quot;AMT,&quot; &quot;DMT,&quot; and &quot;Ibogaine.&quot; Within that subcircle, &quot;MDMA,&quot; &quot;Mescaline,&quot; &quot;LSD,&quot; &quot;Psilocybin,&quot; and &quot;AMT&quot; fall within the overlap between the &quot;Hallucinogens&quot; and &quot;Stimulants&quot; circles. &quot;Ibogaine&quot; falls within the overlap between the &quot;Psychadelics&quot; and &quot;Dissociatives&quot; subcircles. Outside of all subcircles, &quot;Marijuana&quot; falls within the overlap between the &quot;Stimulants,&quot; &quot;Depressants,&quot; and &quot;Hallucinogens&quot; circle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457200" y="1216802"/>
            <a:ext cx="4032250" cy="5038759"/>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4.16</a:t>
            </a:r>
          </a:p>
        </p:txBody>
      </p:sp>
    </p:spTree>
    <p:extLst>
      <p:ext uri="{BB962C8B-B14F-4D97-AF65-F5344CB8AC3E}">
        <p14:creationId xmlns:p14="http://schemas.microsoft.com/office/powerpoint/2010/main" val="257689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50" dirty="0"/>
              <a:t>The GABA-gated chloride (</a:t>
            </a:r>
            <a:r>
              <a:rPr lang="en-US" sz="1350" dirty="0" err="1"/>
              <a:t>Cl</a:t>
            </a:r>
            <a:r>
              <a:rPr lang="en-US" sz="1350" dirty="0"/>
              <a:t>-) channel is embedded in the cell membrane of certain neurons. The channel has multiple receptor sites where alcohol, barbiturates, and benzodiazepines bind to exert their effects. The binding of these molecules opens the chloride channel, allowing negatively-charged chloride ions (</a:t>
            </a:r>
            <a:r>
              <a:rPr lang="en-US" sz="1350" dirty="0" err="1"/>
              <a:t>Cl</a:t>
            </a:r>
            <a:r>
              <a:rPr lang="en-US" sz="1350" dirty="0"/>
              <a:t>-) into the neuron's cell body. Changing its charge in a negative direction pushes the neuron </a:t>
            </a:r>
            <a:r>
              <a:rPr lang="en-US" sz="1350" i="1" dirty="0"/>
              <a:t>away </a:t>
            </a:r>
            <a:r>
              <a:rPr lang="en-US" sz="1350" dirty="0"/>
              <a:t>from firing; thus, activating a GABA neuron has a quieting effect on the brain.</a:t>
            </a:r>
          </a:p>
        </p:txBody>
      </p:sp>
      <p:pic>
        <p:nvPicPr>
          <p:cNvPr id="3" name="Figure" descr="An illustration of a GABA-gated chloride channel in a cell membrane shows  receptor sites for barbiturate, benzodiazepine, GABA, alcohol, and neurosteroids, as well as three negatively-charged chloride ions passing through the channel. Each drug type has a specific shape, such as triangular, rectangular or square, which corresponds to a similarly shaped receptor sp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1455" r="-6145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4.17</a:t>
            </a:r>
          </a:p>
        </p:txBody>
      </p:sp>
    </p:spTree>
    <p:extLst>
      <p:ext uri="{BB962C8B-B14F-4D97-AF65-F5344CB8AC3E}">
        <p14:creationId xmlns:p14="http://schemas.microsoft.com/office/powerpoint/2010/main" val="263285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Crack rocks like these are smoked to achieve a high. Compared with other routes of administration, smoking a drug allows it to enter the brain more rapidly, which can often enhance the user’s experience. (credit: modification of work by U.S. Department of Justice)</a:t>
            </a:r>
          </a:p>
        </p:txBody>
      </p:sp>
      <p:pic>
        <p:nvPicPr>
          <p:cNvPr id="3" name="Figure" descr="A photograph shows crack rocks. A ruler indicates that each crack rock is approximately 1–2 inches wid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0929" r="-6092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4.18</a:t>
            </a:r>
          </a:p>
        </p:txBody>
      </p:sp>
    </p:spTree>
    <p:extLst>
      <p:ext uri="{BB962C8B-B14F-4D97-AF65-F5344CB8AC3E}">
        <p14:creationId xmlns:p14="http://schemas.microsoft.com/office/powerpoint/2010/main" val="408094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Sleep, which we all experience, is a quiet and mysterious pause in our daily lives. Two sleeping children are depicted in this 1895 oil painting titled </a:t>
            </a:r>
            <a:r>
              <a:rPr lang="en-US" sz="1600" i="1" dirty="0" err="1"/>
              <a:t>Zwei</a:t>
            </a:r>
            <a:r>
              <a:rPr lang="en-US" sz="1600" i="1" dirty="0"/>
              <a:t> </a:t>
            </a:r>
            <a:r>
              <a:rPr lang="en-US" sz="1600" i="1" dirty="0" err="1"/>
              <a:t>schlafende</a:t>
            </a:r>
            <a:r>
              <a:rPr lang="en-US" sz="1600" i="1" dirty="0"/>
              <a:t> </a:t>
            </a:r>
            <a:r>
              <a:rPr lang="en-US" sz="1600" i="1" dirty="0" err="1"/>
              <a:t>Mädchen</a:t>
            </a:r>
            <a:r>
              <a:rPr lang="en-US" sz="1600" i="1" dirty="0"/>
              <a:t> auf der </a:t>
            </a:r>
            <a:r>
              <a:rPr lang="en-US" sz="1600" i="1" dirty="0" err="1"/>
              <a:t>Ofenbank</a:t>
            </a:r>
            <a:r>
              <a:rPr lang="en-US" sz="1600" dirty="0"/>
              <a:t>, which translates as “two sleeping girls on the stove,” by Swiss painter Albert Anker.</a:t>
            </a:r>
            <a:r>
              <a:rPr lang="cs-CZ" sz="1600" dirty="0"/>
              <a:t>)</a:t>
            </a:r>
            <a:endParaRPr lang="en-US" sz="1600" dirty="0"/>
          </a:p>
        </p:txBody>
      </p:sp>
      <p:pic>
        <p:nvPicPr>
          <p:cNvPr id="3" name="Figure" descr="A painting shows two children sleepi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0909" r="-20909"/>
          <a:stretch>
            <a:fillRect/>
          </a:stretch>
        </p:blipFill>
        <p:spPr/>
      </p:pic>
      <p:pic>
        <p:nvPicPr>
          <p:cNvPr id="8" name="OpenStaxLogo" descr="A painting shows two children slee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41326"/>
            <a:ext cx="8062912" cy="659535"/>
          </a:xfrm>
        </p:spPr>
        <p:txBody>
          <a:bodyPr/>
          <a:lstStyle/>
          <a:p>
            <a:r>
              <a:rPr lang="en-US" dirty="0"/>
              <a:t>Figure 4.1</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As one of their mechanisms of action, cocaine and amphetamines block the reuptake of dopamine from the synapse into the presynaptic cell.</a:t>
            </a:r>
          </a:p>
        </p:txBody>
      </p:sp>
      <p:pic>
        <p:nvPicPr>
          <p:cNvPr id="3" name="Figure" descr="An illustration of a presynaptic cell and a postsynaptic cell shows these cells' interactions with cocaine and dopamine molecules. The presynaptic cell contains two cylinder-shaped channels, one on each side near where it faces the postsynaptic cell. The postsynaptic cell contains several receptors, side-by-side across the area that faces the presynaptic cell. In the space between the two cells, there are both cocaine and dopamine molecules. One of the cocaine molecules attaches to one of the presynaptic cell's channels. This cocaine molecule is labeled &quot;bound cocaine.&quot; An X-shape is shown over the top of the bound cocaine and the channel to indicate that the cocaine does not enter the presynaptic cell. A dopamine molecule is shown inside of the presynaptic cell's other channel. Arrows connect this dopamine molecule to several others inside of the presynaptic cell. More arrows connect to more dopamine molecules, tracing their paths from the channel into the presynaptic cell, and out into the space between the presynaptic cell and the postsynaptic cell. Arrows extend from two of the dopamine molecules in this in-between space to the postsynaptic cell's receptors. Only the dopamine molecules are shown binding to the postsynaptic cell's receptor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962" r="-4696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4.19</a:t>
            </a:r>
          </a:p>
        </p:txBody>
      </p:sp>
    </p:spTree>
    <p:extLst>
      <p:ext uri="{BB962C8B-B14F-4D97-AF65-F5344CB8AC3E}">
        <p14:creationId xmlns:p14="http://schemas.microsoft.com/office/powerpoint/2010/main" val="331706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Common paraphernalia for heroin preparation and use are shown here in a needle exchange kit.</a:t>
            </a:r>
          </a:p>
          <a:p>
            <a:pPr marL="342900" indent="-342900">
              <a:buAutoNum type="alphaLcParenBoth"/>
            </a:pPr>
            <a:r>
              <a:rPr lang="en-US" sz="1600" dirty="0"/>
              <a:t>Heroin is cooked on a spoon over a candle. (credit a: modification of work by Todd Huffman)</a:t>
            </a:r>
          </a:p>
        </p:txBody>
      </p:sp>
      <p:pic>
        <p:nvPicPr>
          <p:cNvPr id="4" name="Figure" descr="Photograph A shows various paraphernalia spread out on a black surface.  The items include a tourniquet, three syringes of varying widths, three cotton-balls, a tiny cooking vessel, a condom, a capsule of sterile water, and an alcohol swab. Photograph B shows a hand holding a spoon containing heroin tar above a small candl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410" b="-1041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4.20</a:t>
            </a:r>
          </a:p>
        </p:txBody>
      </p:sp>
    </p:spTree>
    <p:extLst>
      <p:ext uri="{BB962C8B-B14F-4D97-AF65-F5344CB8AC3E}">
        <p14:creationId xmlns:p14="http://schemas.microsoft.com/office/powerpoint/2010/main" val="347862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Psychedelic images like these are often associated with hallucinogenic compounds. (credit: modification of work by “new 1lluminati”/Flickr)</a:t>
            </a:r>
          </a:p>
        </p:txBody>
      </p:sp>
      <p:pic>
        <p:nvPicPr>
          <p:cNvPr id="4" name="Figure" descr="An illustration shows a colorful spiral patter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4.21</a:t>
            </a:r>
          </a:p>
        </p:txBody>
      </p:sp>
    </p:spTree>
    <p:extLst>
      <p:ext uri="{BB962C8B-B14F-4D97-AF65-F5344CB8AC3E}">
        <p14:creationId xmlns:p14="http://schemas.microsoft.com/office/powerpoint/2010/main" val="383164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Medical marijuana shops are becoming more and more common in the United States.</a:t>
            </a:r>
            <a:r>
              <a:rPr lang="pt-BR" sz="1600" dirty="0"/>
              <a:t>(</a:t>
            </a:r>
            <a:r>
              <a:rPr lang="pt-BR" sz="1600" dirty="0" err="1"/>
              <a:t>credit</a:t>
            </a:r>
            <a:r>
              <a:rPr lang="pt-BR" sz="1600" dirty="0"/>
              <a:t>: Laurie Avocado)</a:t>
            </a:r>
            <a:endParaRPr lang="en-US" sz="1600" dirty="0"/>
          </a:p>
        </p:txBody>
      </p:sp>
      <p:pic>
        <p:nvPicPr>
          <p:cNvPr id="4" name="Figure" descr="A photograph shows a window with a neon sign. The sign includes the word &quot;medical&quot; above the shape of a marijuana leaf."/>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730" r="-1273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4.22</a:t>
            </a:r>
          </a:p>
        </p:txBody>
      </p:sp>
    </p:spTree>
    <p:extLst>
      <p:ext uri="{BB962C8B-B14F-4D97-AF65-F5344CB8AC3E}">
        <p14:creationId xmlns:p14="http://schemas.microsoft.com/office/powerpoint/2010/main" val="356709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735824"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Popular portrayals of hypnosis have led to some widely-held misconceptions.</a:t>
            </a:r>
          </a:p>
        </p:txBody>
      </p:sp>
      <p:pic>
        <p:nvPicPr>
          <p:cNvPr id="2" name="Figure" descr="A poster titled &quot;Barnum the Hypnotist&quot; shows illustrations of a person performing hypnotism."/>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746" r="-6746"/>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4.23</a:t>
            </a:r>
          </a:p>
        </p:txBody>
      </p:sp>
    </p:spTree>
    <p:extLst>
      <p:ext uri="{BB962C8B-B14F-4D97-AF65-F5344CB8AC3E}">
        <p14:creationId xmlns:p14="http://schemas.microsoft.com/office/powerpoint/2010/main" val="18078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This is a statue of a meditating Buddha, representing one of the many religious traditions of which meditation plays a part.</a:t>
            </a:r>
          </a:p>
          <a:p>
            <a:pPr marL="342900" indent="-342900">
              <a:buAutoNum type="alphaLcParenBoth"/>
            </a:pPr>
            <a:r>
              <a:rPr lang="en-US" sz="1600" dirty="0"/>
              <a:t>People practicing meditation may experience an alternate state of consciousness. (credit a: modification of work by Jim </a:t>
            </a:r>
            <a:r>
              <a:rPr lang="en-US" sz="1600" dirty="0" err="1"/>
              <a:t>Epler</a:t>
            </a:r>
            <a:r>
              <a:rPr lang="en-US" sz="1600" dirty="0"/>
              <a:t>; credit b: modification of work by Caleb </a:t>
            </a:r>
            <a:r>
              <a:rPr lang="en-US" sz="1600" dirty="0" err="1"/>
              <a:t>Roenigk</a:t>
            </a:r>
            <a:r>
              <a:rPr lang="en-US" sz="1600" dirty="0"/>
              <a:t>)</a:t>
            </a:r>
          </a:p>
        </p:txBody>
      </p:sp>
      <p:pic>
        <p:nvPicPr>
          <p:cNvPr id="4" name="Figure" descr="Photograph A shows a statue of Buddha with eyes closed and legs crisscrossed. Photograph B shows a person in a similar posi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45" r="-554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4.24</a:t>
            </a:r>
          </a:p>
        </p:txBody>
      </p:sp>
    </p:spTree>
    <p:extLst>
      <p:ext uri="{BB962C8B-B14F-4D97-AF65-F5344CB8AC3E}">
        <p14:creationId xmlns:p14="http://schemas.microsoft.com/office/powerpoint/2010/main" val="259300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chart illustrates the circadian change in body temperature over 28 hours in a group of eight young men. Body temperature rises throughout the waking day, peaking in the afternoon, and falls during sleep with the lowest point occurring during the very early morning hours.</a:t>
            </a:r>
          </a:p>
        </p:txBody>
      </p:sp>
      <p:pic>
        <p:nvPicPr>
          <p:cNvPr id="3" name="Figure" descr="A line graph is titled &quot;Circadian Change in Body Temperature (Source: Waterhouse et al., 2012).&quot; The y-axis, is labeled &quot;temperature (degrees Fahrenheit),&quot; ranges from 97.2 to 99.3. The x-axis, which is labeled &quot;time,&quot; begins at 12:00 A.M. and ends at 4:00 A.M. the following day. The subjects slept from 12:00 A.M. until 8:00 A.M. during which time their average body temperatures dropped from around 98.8 degrees at midnight to 97.6 degrees at 4:00 A.M. and then gradually rose back to nearly the same starting temperature by 8:00 A.M. The average body temperature fluctuated slightly throughout the day with an upward tilt, until the next sleep cycle where the temperature again droppe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723" r="-3272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suprachiasmatic</a:t>
            </a:r>
            <a:r>
              <a:rPr lang="en-US" sz="1600" dirty="0"/>
              <a:t> nucleus (SCN) serves as the brain’s clock mechanism. The clock sets itself with light information received through projections from the retina.</a:t>
            </a:r>
          </a:p>
        </p:txBody>
      </p:sp>
      <p:pic>
        <p:nvPicPr>
          <p:cNvPr id="3" name="Figure" descr="In this graphic, the outline of a person's head facing left is situated to the right of a picture of the sun, which is labeled &quot;light&quot; with an arrow pointing to a location in the brain where light input is processed. Inside the head is an illustration of a brain with the following parts' locations identified: Suprachiasmatic nucleus (SCN), Hypothalamus, Pituitary gland, Pineal gland, and Output rhythms: Physiology and Behavio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5782" r="-25782"/>
          <a:stretch>
            <a:fillRect/>
          </a:stretch>
        </p:blipFill>
        <p:spPr/>
      </p:pic>
      <p:pic>
        <p:nvPicPr>
          <p:cNvPr id="8" name="Opne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4.3</a:t>
            </a:r>
          </a:p>
        </p:txBody>
      </p:sp>
    </p:spTree>
    <p:extLst>
      <p:ext uri="{BB962C8B-B14F-4D97-AF65-F5344CB8AC3E}">
        <p14:creationId xmlns:p14="http://schemas.microsoft.com/office/powerpoint/2010/main" val="212095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Devices like this are designed to provide exposure to bright light to help people maintain a regular circadian cycle. They can be helpful for people working night shifts or for people affected by seasonal variations in light.</a:t>
            </a:r>
          </a:p>
        </p:txBody>
      </p:sp>
      <p:pic>
        <p:nvPicPr>
          <p:cNvPr id="3" name="Figure" descr="A photograph shows a bright lamp."/>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4.4</a:t>
            </a:r>
          </a:p>
        </p:txBody>
      </p:sp>
    </p:spTree>
    <p:extLst>
      <p:ext uri="{BB962C8B-B14F-4D97-AF65-F5344CB8AC3E}">
        <p14:creationId xmlns:p14="http://schemas.microsoft.com/office/powerpoint/2010/main" val="130857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figure illustrates some of the negative consequences of sleep deprivation. While cognitive deficits may be the most obvious, many body systems are negatively impacted by lack of sleep. (credit: modification of work </a:t>
            </a:r>
            <a:r>
              <a:rPr lang="sv-SE" sz="1600" dirty="0"/>
              <a:t>by Mikael Häggström)</a:t>
            </a:r>
            <a:endParaRPr lang="en-US" sz="1600" dirty="0"/>
          </a:p>
        </p:txBody>
      </p:sp>
      <p:pic>
        <p:nvPicPr>
          <p:cNvPr id="3" name="Figure" descr="An illustration of the top half of a human body identifies the locations in the body that correspond with various adverse affects of sleep deprivation. The brain is labeled with Irritability,&quot; &quot;Cognitive impairment,&quot; &quot;Memory lapses or loss,&quot; &quot;Impaired moral judgement,&quot; &quot;Severe yawning,&quot; &quot;Hallucinations,&quot; and &quot;Symptoms similar to ADHD.&quot; The heart is labeled with Increased heart rate variability and Risk of heart disease. The muscles are labeled with Increased reaction time, Decreased accuracy, Tremors, and Aches. There is an organ near the stomach labeled Risk of diabetes Type 2. Other risks include Growth suppression, Risk of obesity, Decreased temperature, and Impaired immune system."/>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1667" r="-1166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4.5</a:t>
            </a:r>
          </a:p>
        </p:txBody>
      </p:sp>
    </p:spTree>
    <p:extLst>
      <p:ext uri="{BB962C8B-B14F-4D97-AF65-F5344CB8AC3E}">
        <p14:creationId xmlns:p14="http://schemas.microsoft.com/office/powerpoint/2010/main" val="41917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This is a segment of a </a:t>
            </a:r>
            <a:r>
              <a:rPr lang="en-US" sz="1600" dirty="0" err="1"/>
              <a:t>polysonograph</a:t>
            </a:r>
            <a:r>
              <a:rPr lang="en-US" sz="1600" dirty="0"/>
              <a:t> (PSG), a recording of several physical variables during sleep. The </a:t>
            </a:r>
            <a:r>
              <a:rPr lang="en-US" sz="1600" i="1" dirty="0"/>
              <a:t>x</a:t>
            </a:r>
            <a:r>
              <a:rPr lang="en-US" sz="1600" dirty="0"/>
              <a:t>-axis shows passage of time in seconds; this record includes 30 seconds of data. The location of the sets of electrode that produced each signal is labeled on the </a:t>
            </a:r>
            <a:r>
              <a:rPr lang="en-US" sz="1600" i="1" dirty="0"/>
              <a:t>y</a:t>
            </a:r>
            <a:r>
              <a:rPr lang="en-US" sz="1600" dirty="0"/>
              <a:t>-axis. The red box encompasses EEG output, and the waveforms are characteristic of a specific stage of sleep. Other curves show other sleep-related data, such as body temperature, muscle activity, and heartbeat.</a:t>
            </a:r>
          </a:p>
        </p:txBody>
      </p:sp>
      <p:pic>
        <p:nvPicPr>
          <p:cNvPr id="3" name="Figure" descr="A polysonograph shows 14 rows of waves with some rows appearing visually similar. Rows 1–2, rows 4–7, and rows 9–11 show similar patterns. Rows 4–7 are outlined in read to emphasize the similarity in wave patter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262" r="-3426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4.6</a:t>
            </a:r>
          </a:p>
        </p:txBody>
      </p:sp>
    </p:spTree>
    <p:extLst>
      <p:ext uri="{BB962C8B-B14F-4D97-AF65-F5344CB8AC3E}">
        <p14:creationId xmlns:p14="http://schemas.microsoft.com/office/powerpoint/2010/main" val="227199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pineal and pituitary glands secrete a number of hormones during sleep.</a:t>
            </a:r>
          </a:p>
        </p:txBody>
      </p:sp>
      <p:pic>
        <p:nvPicPr>
          <p:cNvPr id="3" name="Figure" descr="An illustration of a brain shows the locations of the hypothalamus, thalamus, pons, suprachiasmatic nucleus, pituitary gland, and pineal glan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410" r="-2241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4.7</a:t>
            </a:r>
          </a:p>
        </p:txBody>
      </p:sp>
    </p:spTree>
    <p:extLst>
      <p:ext uri="{BB962C8B-B14F-4D97-AF65-F5344CB8AC3E}">
        <p14:creationId xmlns:p14="http://schemas.microsoft.com/office/powerpoint/2010/main" val="2689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Brainwave activity changes dramatically across the different stages of sleep. (credit “sleeping”: modification of work by Ryan </a:t>
            </a:r>
            <a:r>
              <a:rPr lang="en-US" sz="1600" dirty="0" err="1"/>
              <a:t>Vaarsi</a:t>
            </a:r>
            <a:r>
              <a:rPr lang="en-US" sz="1600" dirty="0"/>
              <a:t>)</a:t>
            </a:r>
          </a:p>
        </p:txBody>
      </p:sp>
      <p:pic>
        <p:nvPicPr>
          <p:cNvPr id="3" name="Figure" descr="A photograph shows a person sleeping.  Superimposed across the top of the picture is a line representing brainwave activity across the five stages of sleep. Above the line, from left to right, it reads stage 1, stage 2, stage 3, stage 4, and stage 5. The wave amplitude is highest in late stage 2, and near the end of stage 3 through stage 4. The wavelength I longer from late stage 2 through stage 4."/>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6651" r="-1665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4.8</a:t>
            </a:r>
          </a:p>
        </p:txBody>
      </p:sp>
    </p:spTree>
    <p:extLst>
      <p:ext uri="{BB962C8B-B14F-4D97-AF65-F5344CB8AC3E}">
        <p14:creationId xmlns:p14="http://schemas.microsoft.com/office/powerpoint/2010/main" val="1800407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2315</Words>
  <Application>Microsoft Office PowerPoint</Application>
  <PresentationFormat>On-screen Show (4:3)</PresentationFormat>
  <Paragraphs>103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Essential</vt:lpstr>
      <vt:lpstr>Psychology</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lpstr>Figure 4.21</vt:lpstr>
      <vt:lpstr>Figure 4.22</vt:lpstr>
      <vt:lpstr>Figure 4.23</vt:lpstr>
      <vt:lpstr>Figure 4.24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4 - STATE OF CONSCIOUSNESS</dc:title>
  <dc:creator>Spuddy McSpare</dc:creator>
  <cp:lastModifiedBy>Conversion</cp:lastModifiedBy>
  <cp:revision>75</cp:revision>
  <dcterms:created xsi:type="dcterms:W3CDTF">2012-06-04T02:13:36Z</dcterms:created>
  <dcterms:modified xsi:type="dcterms:W3CDTF">2017-08-19T17:31:09Z</dcterms:modified>
</cp:coreProperties>
</file>