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1"/>
  </p:notesMasterIdLst>
  <p:handoutMasterIdLst>
    <p:handoutMasterId r:id="rId32"/>
  </p:handoutMasterIdLst>
  <p:sldIdLst>
    <p:sldId id="256" r:id="rId2"/>
    <p:sldId id="280" r:id="rId3"/>
    <p:sldId id="277" r:id="rId4"/>
    <p:sldId id="282" r:id="rId5"/>
    <p:sldId id="281" r:id="rId6"/>
    <p:sldId id="285" r:id="rId7"/>
    <p:sldId id="286" r:id="rId8"/>
    <p:sldId id="284" r:id="rId9"/>
    <p:sldId id="283" r:id="rId10"/>
    <p:sldId id="289" r:id="rId11"/>
    <p:sldId id="288" r:id="rId12"/>
    <p:sldId id="290" r:id="rId13"/>
    <p:sldId id="330" r:id="rId14"/>
    <p:sldId id="291" r:id="rId15"/>
    <p:sldId id="293" r:id="rId16"/>
    <p:sldId id="306" r:id="rId17"/>
    <p:sldId id="315" r:id="rId18"/>
    <p:sldId id="316" r:id="rId19"/>
    <p:sldId id="318" r:id="rId20"/>
    <p:sldId id="319" r:id="rId21"/>
    <p:sldId id="320" r:id="rId22"/>
    <p:sldId id="321" r:id="rId23"/>
    <p:sldId id="322" r:id="rId24"/>
    <p:sldId id="323" r:id="rId25"/>
    <p:sldId id="325" r:id="rId26"/>
    <p:sldId id="326" r:id="rId27"/>
    <p:sldId id="327" r:id="rId28"/>
    <p:sldId id="328" r:id="rId29"/>
    <p:sldId id="32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91" autoAdjust="0"/>
  </p:normalViewPr>
  <p:slideViewPr>
    <p:cSldViewPr snapToObjects="1">
      <p:cViewPr varScale="1">
        <p:scale>
          <a:sx n="104" d="100"/>
          <a:sy n="104" d="100"/>
        </p:scale>
        <p:origin x="17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15</a:t>
            </a:fld>
            <a:endParaRPr lang="en-US"/>
          </a:p>
        </p:txBody>
      </p:sp>
    </p:spTree>
    <p:extLst>
      <p:ext uri="{BB962C8B-B14F-4D97-AF65-F5344CB8AC3E}">
        <p14:creationId xmlns:p14="http://schemas.microsoft.com/office/powerpoint/2010/main" val="26797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2052-4ED1-6444-B773-44FCEDEBEC2F}" type="slidenum">
              <a:rPr lang="en-US" smtClean="0"/>
              <a:t>16</a:t>
            </a:fld>
            <a:endParaRPr lang="en-US"/>
          </a:p>
        </p:txBody>
      </p:sp>
    </p:spTree>
    <p:extLst>
      <p:ext uri="{BB962C8B-B14F-4D97-AF65-F5344CB8AC3E}">
        <p14:creationId xmlns:p14="http://schemas.microsoft.com/office/powerpoint/2010/main" val="2679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53B62515-BA1F-4404-A763-87FA86A7FA80}"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A1CD9C-BAB0-47F8-A1C4-93043C795191}" type="datetime4">
              <a:rPr lang="en-US" smtClean="0"/>
              <a:t>August 20,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F16A2B-BD74-46FC-A60C-089CAB70A4C0}" type="datetime4">
              <a:rPr lang="en-US" smtClean="0"/>
              <a:t>August 20,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2C10FD-3514-4009-B588-5292C2B81196}" type="datetime4">
              <a:rPr lang="en-US" smtClean="0"/>
              <a:t>August 20,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675903B-1897-47AB-8AC3-381711CF2411}" type="datetime4">
              <a:rPr lang="en-US" smtClean="0"/>
              <a:t>August 20, 2017</a:t>
            </a:fld>
            <a:endParaRPr lang="en-US" dirty="0"/>
          </a:p>
        </p:txBody>
      </p:sp>
      <p:sp>
        <p:nvSpPr>
          <p:cNvPr id="5" name="Footer Placeholder 4"/>
          <p:cNvSpPr>
            <a:spLocks noGrp="1"/>
          </p:cNvSpPr>
          <p:nvPr>
            <p:ph type="ftr" sz="quarter" idx="3"/>
          </p:nvPr>
        </p:nvSpPr>
        <p:spPr>
          <a:xfrm>
            <a:off x="457200" y="6492875"/>
            <a:ext cx="8686800"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020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SENSATION AND PERCEPTION</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id="{D7641D5F-4371-4932-878F-B2D367A103FA}"/>
              </a:ext>
            </a:extLst>
          </p:cNvPr>
          <p:cNvSpPr>
            <a:spLocks noGrp="1"/>
          </p:cNvSpPr>
          <p:nvPr>
            <p:ph type="title" idx="4294967295"/>
          </p:nvPr>
        </p:nvSpPr>
        <p:spPr>
          <a:xfrm>
            <a:off x="76200" y="914400"/>
            <a:ext cx="8991600" cy="533400"/>
          </a:xfrm>
        </p:spPr>
        <p:txBody>
          <a:bodyPr>
            <a:no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CABBC163-CF83-42BF-84B4-986DB09F523C}"/>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10000"/>
          </a:bodyPr>
          <a:lstStyle/>
          <a:p>
            <a:r>
              <a:rPr lang="en-US" sz="1600" dirty="0"/>
              <a:t>Our eyes take in sensory information that helps us understand the world around us. (credit “top left”: modification of work by “rajkumar1220”/Flickr”; credit “top right”: modification of work by Thomas </a:t>
            </a:r>
            <a:r>
              <a:rPr lang="en-US" sz="1600" dirty="0" err="1"/>
              <a:t>Leuthard</a:t>
            </a:r>
            <a:r>
              <a:rPr lang="en-US" sz="1600" dirty="0"/>
              <a:t>; credit “middle left”: modification of work by </a:t>
            </a:r>
            <a:r>
              <a:rPr lang="en-US" sz="1600" dirty="0" err="1"/>
              <a:t>Demietrich</a:t>
            </a:r>
            <a:r>
              <a:rPr lang="en-US" sz="1600" dirty="0"/>
              <a:t> Baker; credit “middle right”: modification of work by “kaybee07”/Flickr; credit “bottom left”: modification of work by “</a:t>
            </a:r>
            <a:r>
              <a:rPr lang="en-US" sz="1600" dirty="0" err="1"/>
              <a:t>Isengardt</a:t>
            </a:r>
            <a:r>
              <a:rPr lang="en-US" sz="1600" dirty="0"/>
              <a:t>”/Flickr; credit “bottom right”: modification of </a:t>
            </a:r>
            <a:r>
              <a:rPr lang="nl-NL" sz="1600" dirty="0" err="1"/>
              <a:t>work</a:t>
            </a:r>
            <a:r>
              <a:rPr lang="nl-NL" sz="1600" dirty="0"/>
              <a:t> </a:t>
            </a:r>
            <a:r>
              <a:rPr lang="nl-NL" sz="1600" dirty="0" err="1"/>
              <a:t>by</a:t>
            </a:r>
            <a:r>
              <a:rPr lang="nl-NL" sz="1600" dirty="0"/>
              <a:t> Willem </a:t>
            </a:r>
            <a:r>
              <a:rPr lang="nl-NL" sz="1600" dirty="0" err="1"/>
              <a:t>Heerbaart</a:t>
            </a:r>
            <a:r>
              <a:rPr lang="nl-NL" sz="1600" dirty="0"/>
              <a:t>)</a:t>
            </a:r>
            <a:endParaRPr lang="en-US" sz="1600" dirty="0"/>
          </a:p>
        </p:txBody>
      </p:sp>
      <p:pic>
        <p:nvPicPr>
          <p:cNvPr id="4" name="Figure" descr="Several photographs of peoples’ eyes are sh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667" r="-116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5.9</a:t>
            </a:r>
          </a:p>
        </p:txBody>
      </p:sp>
    </p:spTree>
    <p:extLst>
      <p:ext uri="{BB962C8B-B14F-4D97-AF65-F5344CB8AC3E}">
        <p14:creationId xmlns:p14="http://schemas.microsoft.com/office/powerpoint/2010/main" val="27324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A60C7FC-88F3-45B5-B5DD-CA18108275F9}"/>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anatomy of the eye is illustrated in this diagram.</a:t>
            </a:r>
          </a:p>
        </p:txBody>
      </p:sp>
      <p:pic>
        <p:nvPicPr>
          <p:cNvPr id="4" name="Figure" descr="Different parts of the eye are labeled in this illustration. The cornea, pupil, iris, and lens are situated toward the front of the eye, and at the back are the optic nerve, fovea, and reti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817" r="-318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5.10</a:t>
            </a:r>
          </a:p>
        </p:txBody>
      </p:sp>
    </p:spTree>
    <p:extLst>
      <p:ext uri="{BB962C8B-B14F-4D97-AF65-F5344CB8AC3E}">
        <p14:creationId xmlns:p14="http://schemas.microsoft.com/office/powerpoint/2010/main" val="414759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CEF4D720-62EF-45C7-B238-0373EA0286AD}"/>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r>
              <a:rPr lang="en-US" sz="1600" dirty="0">
                <a:solidFill>
                  <a:schemeClr val="tx1"/>
                </a:solidFill>
              </a:rPr>
              <a:t>The two types of photoreceptors are shown in this image. Rods are colored green and cones are blue.</a:t>
            </a:r>
          </a:p>
        </p:txBody>
      </p:sp>
      <p:pic>
        <p:nvPicPr>
          <p:cNvPr id="4" name="Figure" descr="This illustration shows light reaching the optic nerve, beneath which are Ganglion cells, and then rods and co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452" r="-50452"/>
          <a:stretch>
            <a:fillRect/>
          </a:stretch>
        </p:blipFill>
        <p:spPr>
          <a:xfrm>
            <a:off x="47244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5.11</a:t>
            </a:r>
          </a:p>
        </p:txBody>
      </p:sp>
    </p:spTree>
    <p:extLst>
      <p:ext uri="{BB962C8B-B14F-4D97-AF65-F5344CB8AC3E}">
        <p14:creationId xmlns:p14="http://schemas.microsoft.com/office/powerpoint/2010/main" val="344893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AEACCB8F-45CE-4D0B-B2D3-957E03001EFB}"/>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r>
              <a:rPr lang="en-US" sz="1600" dirty="0"/>
              <a:t>This illustration shows the optic chiasm at the front of the brain and the pathways to the occipital lobe at the back of the brain, where visual sensations are processed into meaningful perceptions.</a:t>
            </a:r>
            <a:endParaRPr lang="en-US" sz="1500" dirty="0"/>
          </a:p>
        </p:txBody>
      </p:sp>
      <p:pic>
        <p:nvPicPr>
          <p:cNvPr id="4" name="Figure" descr="An illustration shows the location of the occipital lobe, optic chiasm, optic nerve, and the eyes in relation to their position in the brain and he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881" r="-328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5.12</a:t>
            </a:r>
          </a:p>
        </p:txBody>
      </p:sp>
    </p:spTree>
    <p:extLst>
      <p:ext uri="{BB962C8B-B14F-4D97-AF65-F5344CB8AC3E}">
        <p14:creationId xmlns:p14="http://schemas.microsoft.com/office/powerpoint/2010/main" val="389486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10B8D7F-7D8E-42BC-AA2C-96973F152496}"/>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figure illustrates the different sensitivities for the three cone types found in a normal-sighted individual. (credit: modification of work by Vanessa </a:t>
            </a:r>
            <a:r>
              <a:rPr lang="en-US" sz="1600" dirty="0" err="1"/>
              <a:t>Ezekowitz</a:t>
            </a:r>
            <a:r>
              <a:rPr lang="en-US" sz="1600" dirty="0"/>
              <a:t>)</a:t>
            </a:r>
          </a:p>
        </p:txBody>
      </p:sp>
      <p:pic>
        <p:nvPicPr>
          <p:cNvPr id="4" name="Figure" descr="A graph is shown with “sensitivity” plotted on the y-axis and “Wavelength” in nanometers plotted along the x-axis with measurements of 400, 500, 600, and 700. Three lines in different colors move from the base to the peak of the y axis, and back to the base. The blue line begins at 400 nm and hits its peak of sensitivity around 455 nanometers, before the sensitivity drops off at roughly the same rate at which it increased, returning to the lowest sensitivity around 530 nm . The green line begins at 400 nm and reaches its peak of sensitivity around 535 nanometers. Its sensitivity then decreases at roughly the same rate at which it increased, returning to the lowest sensitivity around 650 nm. The red line follows the same pattern as the first two, beginning at 400 nm, increasing and decreasing at the same rate, and it hits its height of sensitivity around 580 nanometers. Below this graph is a horizontal bar showing the colors of the visible spectr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660" r="-456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5.13</a:t>
            </a:r>
          </a:p>
        </p:txBody>
      </p:sp>
    </p:spTree>
    <p:extLst>
      <p:ext uri="{BB962C8B-B14F-4D97-AF65-F5344CB8AC3E}">
        <p14:creationId xmlns:p14="http://schemas.microsoft.com/office/powerpoint/2010/main" val="12818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53C5EE21-21ED-4A90-970F-88F1E6D88A11}"/>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Stare at the white dot for 30–60 seconds and then move your eyes to a blank piece of white paper. What do you see? This is known as a negative afterimage, and it provides empirical support for the opponent-process theory of color vision.</a:t>
            </a:r>
          </a:p>
        </p:txBody>
      </p:sp>
      <p:pic>
        <p:nvPicPr>
          <p:cNvPr id="4" name="Figure" descr="An illustration shows a green flag with a thick, black-bordered yellow lines meeting slightly to the left of the center. A small white dot sits within the yellow space in the exact center of the fla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a:xfrm>
            <a:off x="2195130" y="1214678"/>
            <a:ext cx="4587051" cy="3315487"/>
          </a:xfrm>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5.14</a:t>
            </a:r>
          </a:p>
        </p:txBody>
      </p:sp>
    </p:spTree>
    <p:extLst>
      <p:ext uri="{BB962C8B-B14F-4D97-AF65-F5344CB8AC3E}">
        <p14:creationId xmlns:p14="http://schemas.microsoft.com/office/powerpoint/2010/main" val="5124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D69870DA-91E0-4B8D-9093-CEC98522FF04}"/>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We perceive depth in a two-dimensional figure like this one through the use of monocular cues like linear perspective, like the parallel lines converging as the road narrows in the distance. (credit: Marc </a:t>
            </a:r>
            <a:r>
              <a:rPr lang="en-US" sz="1600" dirty="0" err="1"/>
              <a:t>Dalmulder</a:t>
            </a:r>
            <a:r>
              <a:rPr lang="en-US" sz="1600" dirty="0"/>
              <a:t>)</a:t>
            </a:r>
          </a:p>
        </p:txBody>
      </p:sp>
      <p:pic>
        <p:nvPicPr>
          <p:cNvPr id="4" name="Figure" descr="A photograph shows an empty road that continues toward the horizon."/>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9216" r="-19216"/>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5.15</a:t>
            </a:r>
          </a:p>
        </p:txBody>
      </p:sp>
    </p:spTree>
    <p:extLst>
      <p:ext uri="{BB962C8B-B14F-4D97-AF65-F5344CB8AC3E}">
        <p14:creationId xmlns:p14="http://schemas.microsoft.com/office/powerpoint/2010/main" val="348058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AE70D86-08E6-427B-87B7-C3CB9DF63F89}"/>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ear is divided into outer (pinna and tympanic membrane), middle (the three </a:t>
            </a:r>
            <a:r>
              <a:rPr lang="en-US" sz="1600" dirty="0" err="1"/>
              <a:t>ossicles</a:t>
            </a:r>
            <a:r>
              <a:rPr lang="en-US" sz="1600" dirty="0"/>
              <a:t>: malleus, incus, and stapes), and inner (cochlea and basilar membrane) divisions.</a:t>
            </a:r>
          </a:p>
        </p:txBody>
      </p:sp>
      <p:pic>
        <p:nvPicPr>
          <p:cNvPr id="2" name="Figure" descr="An illustration shows sound waves entering the “auditory canal” and traveling to the inner ear. The locations of the “pinna,” “tympanic membrane (eardrum)” are labeled, as well as parts of the inner ear: the “ossicles” and its subparts, the “malleus,” “incus,” and “stapes.” A callout leads to a close-up illustration of the inner ear that shows the locations of the “semicircular canals,” “uticle,” “oval window,” “saccule,” “cochlea,” and the “basilar membrane and hair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12" b="-25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5.16</a:t>
            </a:r>
          </a:p>
        </p:txBody>
      </p:sp>
    </p:spTree>
    <p:extLst>
      <p:ext uri="{BB962C8B-B14F-4D97-AF65-F5344CB8AC3E}">
        <p14:creationId xmlns:p14="http://schemas.microsoft.com/office/powerpoint/2010/main" val="222238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82BFCAD-E236-40A5-AF1F-6028D48EC394}"/>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Localizing sound involves the use of both monaural and binaural cues. (credit “plane”: modification of work by Max </a:t>
            </a:r>
            <a:r>
              <a:rPr lang="en-US" sz="1600" dirty="0" err="1"/>
              <a:t>Pfandl</a:t>
            </a:r>
            <a:r>
              <a:rPr lang="en-US" sz="1600" dirty="0"/>
              <a:t>)</a:t>
            </a:r>
          </a:p>
        </p:txBody>
      </p:sp>
      <p:pic>
        <p:nvPicPr>
          <p:cNvPr id="4" name="Figure" descr="A photograph of jets has an illustration of arced waves labeled “sound” coming from the jets. These extend to an outline of a human head, with arrows from the jets identifying the location of each 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538" r="-375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5.17</a:t>
            </a:r>
          </a:p>
        </p:txBody>
      </p:sp>
    </p:spTree>
    <p:extLst>
      <p:ext uri="{BB962C8B-B14F-4D97-AF65-F5344CB8AC3E}">
        <p14:creationId xmlns:p14="http://schemas.microsoft.com/office/powerpoint/2010/main" val="362112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F2ED10F-2591-4206-8114-B9B8492762B3}"/>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Environmental factors that can lead to conductive hearing loss include regular exposure to loud music or construction equipment. </a:t>
            </a:r>
            <a:r>
              <a:rPr lang="en-US" sz="1600" dirty="0">
                <a:solidFill>
                  <a:srgbClr val="6CB255"/>
                </a:solidFill>
              </a:rPr>
              <a:t>(a) </a:t>
            </a:r>
            <a:r>
              <a:rPr lang="en-US" sz="1600" dirty="0"/>
              <a:t>Rock musicians and </a:t>
            </a:r>
            <a:r>
              <a:rPr lang="en-US" sz="1600" dirty="0">
                <a:solidFill>
                  <a:srgbClr val="6CB255"/>
                </a:solidFill>
              </a:rPr>
              <a:t>(b)</a:t>
            </a:r>
            <a:r>
              <a:rPr lang="en-US" sz="1600" dirty="0"/>
              <a:t> construction workers are at risk for this type of hearing loss. (credit a: modification of work by Kenny Sun; credit b: modification of work by Nick Allen)</a:t>
            </a:r>
          </a:p>
        </p:txBody>
      </p:sp>
      <p:pic>
        <p:nvPicPr>
          <p:cNvPr id="2" name="Figure" descr="Photograph A shows a rock band performing on stage and a sign reading “The Black Keys.” Photograph B shows a construction worker operating a jackhamm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654" r="-86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5.18</a:t>
            </a:r>
          </a:p>
        </p:txBody>
      </p:sp>
    </p:spTree>
    <p:extLst>
      <p:ext uri="{BB962C8B-B14F-4D97-AF65-F5344CB8AC3E}">
        <p14:creationId xmlns:p14="http://schemas.microsoft.com/office/powerpoint/2010/main" val="28691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E65A161-9C27-44B6-A5DB-FA9B48BA5479}"/>
              </a:ext>
            </a:extLst>
          </p:cNvPr>
          <p:cNvSpPr>
            <a:spLocks noGrp="1"/>
          </p:cNvSpPr>
          <p:nvPr>
            <p:ph type="ftr" sz="quarter" idx="11"/>
          </p:nvPr>
        </p:nvSpPr>
        <p:spPr>
          <a:xfrm>
            <a:off x="457200" y="6492875"/>
            <a:ext cx="77724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If you were standing in the midst of this street scene, you would be absorbing and processing numerous pieces of sensory input. (credit: modification of work by Cory </a:t>
            </a:r>
            <a:r>
              <a:rPr lang="en-US" sz="1600" dirty="0" err="1"/>
              <a:t>Zanker</a:t>
            </a:r>
            <a:r>
              <a:rPr lang="en-US" sz="1600" dirty="0"/>
              <a:t>)</a:t>
            </a:r>
          </a:p>
        </p:txBody>
      </p:sp>
      <p:pic>
        <p:nvPicPr>
          <p:cNvPr id="4" name="Figure" descr="A photograph shows a person playing a piano on the sidewalk near a busy intersection in a c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895" r="-9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A51D1F93-9654-4886-8F3F-D9255EE5C5C0}"/>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Taste buds are composed of a number of individual taste receptors cells that transmit information to nerves.</a:t>
            </a:r>
          </a:p>
          <a:p>
            <a:pPr marL="342900" indent="-342900">
              <a:buAutoNum type="alphaLcParenBoth"/>
            </a:pPr>
            <a:r>
              <a:rPr lang="en-US" sz="1600" dirty="0"/>
              <a:t>This micrograph shows a close-up view of the tongue’s surface. (credit a: modification of work by Jonas </a:t>
            </a:r>
            <a:r>
              <a:rPr lang="en-US" sz="1600" dirty="0" err="1"/>
              <a:t>Töle</a:t>
            </a:r>
            <a:r>
              <a:rPr lang="en-US" sz="1600" dirty="0"/>
              <a:t>; credit b: scale-bar data from Matt Russell)</a:t>
            </a:r>
          </a:p>
        </p:txBody>
      </p:sp>
      <p:pic>
        <p:nvPicPr>
          <p:cNvPr id="3" name="Figure" descr="Illustration A shows a taste bud in an opening of the tongue, with the “tongue surface,” “taste pore,” “taste receptor cell” and “nerves” labeled. Part B is a micrograph showing taste buds on a human tongu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49" r="-103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5.19</a:t>
            </a:r>
          </a:p>
        </p:txBody>
      </p:sp>
    </p:spTree>
    <p:extLst>
      <p:ext uri="{BB962C8B-B14F-4D97-AF65-F5344CB8AC3E}">
        <p14:creationId xmlns:p14="http://schemas.microsoft.com/office/powerpoint/2010/main" val="28691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DC2345-5959-45B3-9A3D-34930609065A}"/>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Olfactory receptors are the hair-like parts that extend from the olfactory bulb into the mucous membrane of the nasal cavity.</a:t>
            </a:r>
          </a:p>
        </p:txBody>
      </p:sp>
      <p:pic>
        <p:nvPicPr>
          <p:cNvPr id="2" name="Figure" descr="An illustration shows a side view of a human head and the location of the “nasal cavity,” “olfactory receptors,” and “olfactory bul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94" r="-23894"/>
          <a:stretch>
            <a:fillRect/>
          </a:stretch>
        </p:blipFill>
        <p:spPr>
          <a:xfrm>
            <a:off x="6096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5.20</a:t>
            </a:r>
          </a:p>
        </p:txBody>
      </p:sp>
    </p:spTree>
    <p:extLst>
      <p:ext uri="{BB962C8B-B14F-4D97-AF65-F5344CB8AC3E}">
        <p14:creationId xmlns:p14="http://schemas.microsoft.com/office/powerpoint/2010/main" val="165461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08D83D1D-576F-4E71-8696-A636575CF466}"/>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There are many types of sensory receptors located in the skin, each attuned to specific touch-related </a:t>
            </a:r>
            <a:r>
              <a:rPr lang="da-DK" sz="1600" dirty="0"/>
              <a:t>stimuli.</a:t>
            </a:r>
            <a:endParaRPr lang="en-US" sz="1600" dirty="0"/>
          </a:p>
        </p:txBody>
      </p:sp>
      <p:pic>
        <p:nvPicPr>
          <p:cNvPr id="4" name="Figure" descr="An illustration shows “skin surface” underneath which different receptors are identified: the “pacinian corpuscle,” “ruffini corpuscle,” “merkel’s disk,” and “meissner’s corpus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519" r="-145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5.21</a:t>
            </a:r>
          </a:p>
        </p:txBody>
      </p:sp>
    </p:spTree>
    <p:extLst>
      <p:ext uri="{BB962C8B-B14F-4D97-AF65-F5344CB8AC3E}">
        <p14:creationId xmlns:p14="http://schemas.microsoft.com/office/powerpoint/2010/main" val="407417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5361443B-6305-4213-AD02-2BA2021C560B}"/>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major sensory organs of the vestibular system are located next to the cochlea in the inner ear. These include the utricle, </a:t>
            </a:r>
            <a:r>
              <a:rPr lang="en-US" sz="1600" dirty="0" err="1"/>
              <a:t>saccule</a:t>
            </a:r>
            <a:r>
              <a:rPr lang="en-US" sz="1600" dirty="0"/>
              <a:t>, and the three semicircular canals (posterior, superior, and horizontal).</a:t>
            </a:r>
          </a:p>
        </p:txBody>
      </p:sp>
      <p:pic>
        <p:nvPicPr>
          <p:cNvPr id="4" name="Figure" descr="An illustration of the vestibular system shows the locations of the three canals (“posterior canal,” “horizontal canal,” and “superior canal”) and the locations of the “urticle,” “oval window,” “cochlea,” “basilar membrane and hair cells,” “saccule,” and “vestib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518" r="-5051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4026" y="205559"/>
            <a:ext cx="1051734" cy="751709"/>
          </a:xfrm>
          <a:prstGeom prst="rect">
            <a:avLst/>
          </a:prstGeom>
        </p:spPr>
      </p:pic>
      <p:sp>
        <p:nvSpPr>
          <p:cNvPr id="5" name="Figure Number"/>
          <p:cNvSpPr>
            <a:spLocks noGrp="1"/>
          </p:cNvSpPr>
          <p:nvPr>
            <p:ph type="title"/>
          </p:nvPr>
        </p:nvSpPr>
        <p:spPr/>
        <p:txBody>
          <a:bodyPr/>
          <a:lstStyle/>
          <a:p>
            <a:r>
              <a:rPr lang="en-US" dirty="0"/>
              <a:t>Figure 5.22</a:t>
            </a:r>
          </a:p>
        </p:txBody>
      </p:sp>
    </p:spTree>
    <p:extLst>
      <p:ext uri="{BB962C8B-B14F-4D97-AF65-F5344CB8AC3E}">
        <p14:creationId xmlns:p14="http://schemas.microsoft.com/office/powerpoint/2010/main" val="62401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7250103E-ED44-496C-A40A-E196C00D15C2}"/>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concept of figure-ground relationship explains why this image can be perceived either as a vase or as a pair of faces.</a:t>
            </a:r>
          </a:p>
        </p:txBody>
      </p:sp>
      <p:pic>
        <p:nvPicPr>
          <p:cNvPr id="4" name="Figure" descr="An illustration shows two identical black face-like shapes that face towards one another, and one white vase-like shape that occupies all of the space in between them. Depending on which part of the illustration is focused on, either the black shapes or the white shape may appear to be the object of the illustration, leaving the other(s) perceived as negative sp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170" r="-611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5.23</a:t>
            </a:r>
          </a:p>
        </p:txBody>
      </p:sp>
    </p:spTree>
    <p:extLst>
      <p:ext uri="{BB962C8B-B14F-4D97-AF65-F5344CB8AC3E}">
        <p14:creationId xmlns:p14="http://schemas.microsoft.com/office/powerpoint/2010/main" val="144040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977A87F-5F53-4139-AE29-E18289DB97D9}"/>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Gestalt principle of proximity suggests that you see </a:t>
            </a:r>
            <a:r>
              <a:rPr lang="en-US" sz="1600" dirty="0">
                <a:solidFill>
                  <a:srgbClr val="6CB255"/>
                </a:solidFill>
              </a:rPr>
              <a:t>(a) </a:t>
            </a:r>
            <a:r>
              <a:rPr lang="en-US" sz="1600" dirty="0"/>
              <a:t>one block of dots on the left side and </a:t>
            </a:r>
            <a:r>
              <a:rPr lang="en-US" sz="1600" dirty="0">
                <a:solidFill>
                  <a:srgbClr val="6CB255"/>
                </a:solidFill>
              </a:rPr>
              <a:t>(b)</a:t>
            </a:r>
            <a:r>
              <a:rPr lang="en-US" sz="1600" dirty="0"/>
              <a:t> three columns on the right side.</a:t>
            </a:r>
          </a:p>
        </p:txBody>
      </p:sp>
      <p:pic>
        <p:nvPicPr>
          <p:cNvPr id="2" name="Figure" descr="Illustration A shows thirty-six dots in six evenly-spaced rows and columns. Illustration B shows thirty-six dots in six evenly-spaced rows but with the columns separated into three sets of two colum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73" r="-74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5.24</a:t>
            </a:r>
          </a:p>
        </p:txBody>
      </p:sp>
    </p:spTree>
    <p:extLst>
      <p:ext uri="{BB962C8B-B14F-4D97-AF65-F5344CB8AC3E}">
        <p14:creationId xmlns:p14="http://schemas.microsoft.com/office/powerpoint/2010/main" val="334419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CD80DA9-60E3-45CF-8525-104EC4FDE50B}"/>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When looking at this array of dots, we likely perceive alternating rows of colors. We are grouping these dots according to the principle of similarity.</a:t>
            </a:r>
          </a:p>
        </p:txBody>
      </p:sp>
      <p:pic>
        <p:nvPicPr>
          <p:cNvPr id="4" name="Figure" descr="An illustration shows six rows of six dots each. The rows of dots alternate between blue and white colored d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569" r="-655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5.25</a:t>
            </a:r>
          </a:p>
        </p:txBody>
      </p:sp>
    </p:spTree>
    <p:extLst>
      <p:ext uri="{BB962C8B-B14F-4D97-AF65-F5344CB8AC3E}">
        <p14:creationId xmlns:p14="http://schemas.microsoft.com/office/powerpoint/2010/main" val="3176255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B783AF2D-6DB3-468E-82ED-EBCCC98CD433}"/>
              </a:ext>
            </a:extLst>
          </p:cNvPr>
          <p:cNvSpPr>
            <a:spLocks noGrp="1"/>
          </p:cNvSpPr>
          <p:nvPr>
            <p:ph type="ftr" sz="quarter" idx="11"/>
          </p:nvPr>
        </p:nvSpPr>
        <p:spPr>
          <a:xfrm>
            <a:off x="457200" y="6492875"/>
            <a:ext cx="76962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Good continuation would suggest that we are more likely to perceive this as two overlapping lines, rather than four lines meeting in the center.</a:t>
            </a:r>
          </a:p>
        </p:txBody>
      </p:sp>
      <p:pic>
        <p:nvPicPr>
          <p:cNvPr id="4" name="Figure" descr="An illustration shows two lines of diagonal dots that cross in the middle in the general shape of an “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0385" r="-703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5.26</a:t>
            </a:r>
          </a:p>
        </p:txBody>
      </p:sp>
    </p:spTree>
    <p:extLst>
      <p:ext uri="{BB962C8B-B14F-4D97-AF65-F5344CB8AC3E}">
        <p14:creationId xmlns:p14="http://schemas.microsoft.com/office/powerpoint/2010/main" val="3285145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48443D7-9941-4DA0-86A4-DFC023865F59}"/>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Closure suggests that we will perceive a complete circle and rectangle rather than a series of segments.</a:t>
            </a:r>
          </a:p>
        </p:txBody>
      </p:sp>
      <p:pic>
        <p:nvPicPr>
          <p:cNvPr id="2" name="Figure" descr="An illustration shows fragmented lines that would form a circle if they were connected. Another illustration shows fragmented lines that would form a square if they were connect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25" b="-65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5.27</a:t>
            </a:r>
          </a:p>
        </p:txBody>
      </p:sp>
    </p:spTree>
    <p:extLst>
      <p:ext uri="{BB962C8B-B14F-4D97-AF65-F5344CB8AC3E}">
        <p14:creationId xmlns:p14="http://schemas.microsoft.com/office/powerpoint/2010/main" val="350020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C1E97F2-D22F-4F63-AC4B-46E813A29122}"/>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pic>
        <p:nvPicPr>
          <p:cNvPr id="4" name="Figure Legend" descr="A drawing appears to be a duck when viewed horizontally and a rabbit when viewed verticall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54" r="-27654"/>
          <a:stretch>
            <a:fillRect/>
          </a:stretch>
        </p:blipFill>
        <p:spPr>
          <a:xfrm>
            <a:off x="457199" y="2519729"/>
            <a:ext cx="8062913" cy="3500071"/>
          </a:xfrm>
        </p:spPr>
      </p:pic>
      <p:sp>
        <p:nvSpPr>
          <p:cNvPr id="6" name="Figure"/>
          <p:cNvSpPr txBox="1">
            <a:spLocks/>
          </p:cNvSpPr>
          <p:nvPr/>
        </p:nvSpPr>
        <p:spPr>
          <a:xfrm>
            <a:off x="457200" y="1348218"/>
            <a:ext cx="8062912" cy="116638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Take a look at the following figure. How might you influence whether people see a duck or a rabbit?</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5.28</a:t>
            </a:r>
          </a:p>
        </p:txBody>
      </p:sp>
    </p:spTree>
    <p:extLst>
      <p:ext uri="{BB962C8B-B14F-4D97-AF65-F5344CB8AC3E}">
        <p14:creationId xmlns:p14="http://schemas.microsoft.com/office/powerpoint/2010/main" val="411471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ED6A5978-21DD-431A-A31C-5604B81C3E29}"/>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Nearly one third of participants in a study did not notice that a red cross passed on the screen because their attention was focused on the black or white figures. (credit: Cory </a:t>
            </a:r>
            <a:r>
              <a:rPr lang="en-US" sz="1600" dirty="0" err="1"/>
              <a:t>Zanker</a:t>
            </a:r>
            <a:r>
              <a:rPr lang="en-US" sz="1600" dirty="0"/>
              <a:t>)</a:t>
            </a:r>
          </a:p>
        </p:txBody>
      </p:sp>
      <p:pic>
        <p:nvPicPr>
          <p:cNvPr id="4" name="Figure" descr="A photograph shows a person staring at a screen that displays one red cross toward the left side and numerous black and white shapes all ov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920" r="-1892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1422CB7-B924-4A93-AA61-14226B655C1F}"/>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r>
              <a:rPr lang="en-US" sz="1225" dirty="0"/>
              <a:t>In the </a:t>
            </a:r>
            <a:r>
              <a:rPr lang="en-US" sz="1225" dirty="0" err="1"/>
              <a:t>Müller-Lyer</a:t>
            </a:r>
            <a:r>
              <a:rPr lang="en-US" sz="1225" dirty="0"/>
              <a:t> illusion, lines appear to be different lengths although they are identical.</a:t>
            </a:r>
          </a:p>
          <a:p>
            <a:pPr marL="342900" indent="-342900">
              <a:buAutoNum type="alphaLcParenBoth"/>
            </a:pPr>
            <a:r>
              <a:rPr lang="en-US" sz="1225" dirty="0"/>
              <a:t>Arrows at the ends of lines may make the line on the right appear longer, although the lines are the same length.</a:t>
            </a:r>
          </a:p>
          <a:p>
            <a:pPr marL="342900" indent="-342900">
              <a:buAutoNum type="alphaLcParenBoth"/>
            </a:pPr>
            <a:r>
              <a:rPr lang="en-US" sz="1225" dirty="0"/>
              <a:t>When applied to a three-dimensional image, the line on the right again may appear longer although both black lines are the same length.</a:t>
            </a:r>
          </a:p>
        </p:txBody>
      </p:sp>
      <p:pic>
        <p:nvPicPr>
          <p:cNvPr id="4" name="Figure" descr="Two vertical lines are shown on the left in (a). They each have V–shaped brackets on their ends, but one line has the brackets angled toward its center, and the other has the brackets angled away from its center. The lines are the same length, but the second line appears longer due to the orientation of the brackets on its endpoints. To the right of these lines is a two-dimensional drawing of walls meeting at 90-degree angles. Within this drawing are 2 lines which are the same length, but appear different lengths. Because one line is bordering a window on a wall that has the appearance of being farther away from the perspective of the viewer, it appears shorter than the other line which marks the 90 degree angle where the facing wall appears closer to the viewer’s perspective poi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670" r="-76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5.3</a:t>
            </a:r>
          </a:p>
        </p:txBody>
      </p:sp>
    </p:spTree>
    <p:extLst>
      <p:ext uri="{BB962C8B-B14F-4D97-AF65-F5344CB8AC3E}">
        <p14:creationId xmlns:p14="http://schemas.microsoft.com/office/powerpoint/2010/main" val="212095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7EFD60CF-AA4D-431E-8D21-65BA4E258C48}"/>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amplitude or height of a wave is measured from the peak to the trough. The wavelength is measured from peak to peak.</a:t>
            </a:r>
          </a:p>
        </p:txBody>
      </p:sp>
      <p:pic>
        <p:nvPicPr>
          <p:cNvPr id="6" name="Figure" descr="A diagram illustrates the basic parts of a wave. Moving from left to right, the wavelength line begins above a straight horizontal line and falls and rises equally above and below that line. One of the areas where the wavelength line reaches its highest point is labeled “Peak.” A horizontal bracket, labeled “Wavelength,” extends from this area to the next peak. One of the areas where the wavelength reaches its lowest point is labeled “Trough.” A vertical bracket, labeled “Amplitude,” extends from a “Peak” to a “Troug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13" b="-115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5.4</a:t>
            </a:r>
          </a:p>
        </p:txBody>
      </p:sp>
    </p:spTree>
    <p:extLst>
      <p:ext uri="{BB962C8B-B14F-4D97-AF65-F5344CB8AC3E}">
        <p14:creationId xmlns:p14="http://schemas.microsoft.com/office/powerpoint/2010/main" val="130857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43999155-CDB6-4287-90EF-888153D0B648}"/>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figure illustrates waves of differing wavelengths/frequencies. At the top of the figure, the red wave has a long wavelength/short frequency. Moving from top to bottom, the wavelengths decrease and frequencies increase.</a:t>
            </a:r>
          </a:p>
        </p:txBody>
      </p:sp>
      <p:pic>
        <p:nvPicPr>
          <p:cNvPr id="4" name="Figure" descr="Stacked vertically are 5 waves of different colors and wavelengths. The top wave is red with a long wavelengths, which indicate a low frequency. Moving downward, the color of each wave is different: orange, yellow, green, and blue. Also moving downward, the wavelengths become shorter as the frequencies increa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33" b="-147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5.5</a:t>
            </a:r>
          </a:p>
        </p:txBody>
      </p:sp>
    </p:spTree>
    <p:extLst>
      <p:ext uri="{BB962C8B-B14F-4D97-AF65-F5344CB8AC3E}">
        <p14:creationId xmlns:p14="http://schemas.microsoft.com/office/powerpoint/2010/main" val="41917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CB42F90-63D4-445C-A835-024DF460E4FA}"/>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Light that is visible to humans makes up only a small portion of the electromagnetic spectrum.</a:t>
            </a:r>
          </a:p>
        </p:txBody>
      </p:sp>
      <p:pic>
        <p:nvPicPr>
          <p:cNvPr id="4" name="Figure" descr="This illustration shows the wavelength, frequency, and size of objects across the electromagnetic spectrum.. At the top, various wavelengths are given in sequence from small to large, with a parallel illustration of a wave with increasing frequency. These are the provided wavelengths, measured in meters: “Gamma ray 10 to the negative twelfth power,” “x-ray 10 to the negative tenth power,” ultraviolet 10 to the negative eighth power,” “visible .5 times 10 to the negative sixth power,” “infrared 10 to the negative fifth power,” microwave 10 to the negative second power,” and “radio 10 cubed.”Another section is labeled “About the size of” and lists from left to right: “Atomic nuclei,” “Atoms,” “Molecules,” “Protozoans,” “Pinpoints,” “Honeybees,” “Humans,” and “Buildings” with an illustration of each . At the bottom is a line labeled “Frequency” with the following measurements in hertz: 10 to the powers of 20, 18, 16, 15, 12, 8, and 4. From left to right the line changes in color from purple to red with the remaining colors of the visible spectrum in betw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82" b="-23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5.6</a:t>
            </a:r>
          </a:p>
        </p:txBody>
      </p:sp>
    </p:spTree>
    <p:extLst>
      <p:ext uri="{BB962C8B-B14F-4D97-AF65-F5344CB8AC3E}">
        <p14:creationId xmlns:p14="http://schemas.microsoft.com/office/powerpoint/2010/main" val="227199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E48788B-16E4-4385-A3F6-102BE9E91580}"/>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Different wavelengths of light are associated with our perception of different colors. (credit: modification of work by Johannes </a:t>
            </a:r>
            <a:r>
              <a:rPr lang="en-US" sz="1600" dirty="0" err="1"/>
              <a:t>Ahlmann</a:t>
            </a:r>
            <a:r>
              <a:rPr lang="en-US" sz="1600" dirty="0"/>
              <a:t>)</a:t>
            </a:r>
          </a:p>
        </p:txBody>
      </p:sp>
      <p:pic>
        <p:nvPicPr>
          <p:cNvPr id="4" name="Figure" descr="A line provides Wavelength in nanometers for “400,” “500,” “600,” and “700” nanometers. Within this line are all of the colors of the visible spectrum. Below this line, labeled from left to right are “Cosmic radiation,” “Gamma rays,” “X-rays,” “Ultraviolet,” then a small callout area for the line above containing the colors in the visual spectrum, followed by “Infrared,” “Terahertz radiation,” “Radar,” “Television and radio broadcasting,” and “AC circu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775" b="-637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5.7</a:t>
            </a:r>
          </a:p>
        </p:txBody>
      </p:sp>
    </p:spTree>
    <p:extLst>
      <p:ext uri="{BB962C8B-B14F-4D97-AF65-F5344CB8AC3E}">
        <p14:creationId xmlns:p14="http://schemas.microsoft.com/office/powerpoint/2010/main" val="268964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63F5EE15-D122-4EFF-9420-A83B723A3851}"/>
              </a:ext>
            </a:extLst>
          </p:cNvPr>
          <p:cNvSpPr>
            <a:spLocks noGrp="1"/>
          </p:cNvSpPr>
          <p:nvPr>
            <p:ph type="ftr" sz="quarter" idx="11"/>
          </p:nvPr>
        </p:nvSpPr>
        <p:spPr>
          <a:xfrm>
            <a:off x="457200" y="6492875"/>
            <a:ext cx="769620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This figure illustrates the loudness of common sounds. (credit “planes”: modification of work by Max </a:t>
            </a:r>
            <a:r>
              <a:rPr lang="en-US" sz="1600" dirty="0" err="1"/>
              <a:t>Pfandl</a:t>
            </a:r>
            <a:r>
              <a:rPr lang="en-US" sz="1600" dirty="0"/>
              <a:t>; credit “crowd”: modification of work by Christian </a:t>
            </a:r>
            <a:r>
              <a:rPr lang="en-US" sz="1600" dirty="0" err="1"/>
              <a:t>Holmér</a:t>
            </a:r>
            <a:r>
              <a:rPr lang="en-US" sz="1600" dirty="0"/>
              <a:t>; credit “blender”: modification of work by Jo </a:t>
            </a:r>
            <a:r>
              <a:rPr lang="en-US" sz="1600" dirty="0" err="1"/>
              <a:t>Brodie</a:t>
            </a:r>
            <a:r>
              <a:rPr lang="en-US" sz="1600" dirty="0"/>
              <a:t>; credit “car”: modification of work by NRMA New Cars/Flickr; credit “talking”: modification of work by </a:t>
            </a:r>
            <a:r>
              <a:rPr lang="en-US" sz="1600" dirty="0" err="1"/>
              <a:t>Joi</a:t>
            </a:r>
            <a:r>
              <a:rPr lang="en-US" sz="1600" dirty="0"/>
              <a:t> Ito; credit “leaves”: modification of work by </a:t>
            </a:r>
            <a:r>
              <a:rPr lang="en-US" sz="1600" dirty="0" err="1"/>
              <a:t>Aurelijus</a:t>
            </a:r>
            <a:r>
              <a:rPr lang="en-US" sz="1600" dirty="0"/>
              <a:t> </a:t>
            </a:r>
            <a:r>
              <a:rPr lang="en-US" sz="1600" dirty="0" err="1"/>
              <a:t>Valeiša</a:t>
            </a:r>
            <a:r>
              <a:rPr lang="en-US" sz="1600" dirty="0"/>
              <a:t>)</a:t>
            </a:r>
          </a:p>
        </p:txBody>
      </p:sp>
      <p:pic>
        <p:nvPicPr>
          <p:cNvPr id="4" name="Figure" descr="This illustration has a vertical bar in the middle labeled Decibels (dB) numbered 0 to 140 in intervals of 20 from the bottom to the top. To the left of the bar, the “sound intensity” of different sounds is labeled: “Hearing threshold” is 0; “Whisper” is 30, “soft music” is 40, “Risk of hearing loss” is 110, “pain threshold” is 130, and “harmful” is 140. To the right of the bar are photographs depicting “common sound”: At 20 decibels is a picture of rustling leaves; At 60 is two people talking, at 80 is a car, at 90 is a food processor, at 120 is a music concert, and at 130 are je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868" r="-318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5.8</a:t>
            </a:r>
          </a:p>
        </p:txBody>
      </p:sp>
    </p:spTree>
    <p:extLst>
      <p:ext uri="{BB962C8B-B14F-4D97-AF65-F5344CB8AC3E}">
        <p14:creationId xmlns:p14="http://schemas.microsoft.com/office/powerpoint/2010/main" val="1800407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821</TotalTime>
  <Words>2654</Words>
  <Application>Microsoft Office PowerPoint</Application>
  <PresentationFormat>On-screen Show (4:3)</PresentationFormat>
  <Paragraphs>92</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Essential</vt:lpstr>
      <vt:lpstr>PSYCHOLOGY</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lpstr>Figure 5.16</vt:lpstr>
      <vt:lpstr>Figure 5.17</vt:lpstr>
      <vt:lpstr>Figure 5.18</vt:lpstr>
      <vt:lpstr>Figure 5.19</vt:lpstr>
      <vt:lpstr>Figure 5.20</vt:lpstr>
      <vt:lpstr>Figure 5.21</vt:lpstr>
      <vt:lpstr>Figure 5.22</vt:lpstr>
      <vt:lpstr>Figure 5.23</vt:lpstr>
      <vt:lpstr>Figure 5.24</vt:lpstr>
      <vt:lpstr>Figure 5.25</vt:lpstr>
      <vt:lpstr>Figure 5.26</vt:lpstr>
      <vt:lpstr>Figure 5.27</vt:lpstr>
      <vt:lpstr>Figure 5.28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5 - Sensation and Perception</dc:title>
  <dc:creator>Spuddy McSpare</dc:creator>
  <cp:lastModifiedBy>Conversion</cp:lastModifiedBy>
  <cp:revision>112</cp:revision>
  <dcterms:created xsi:type="dcterms:W3CDTF">2012-06-04T02:13:36Z</dcterms:created>
  <dcterms:modified xsi:type="dcterms:W3CDTF">2017-08-19T22:56:27Z</dcterms:modified>
</cp:coreProperties>
</file>