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1"/>
  </p:notesMasterIdLst>
  <p:handoutMasterIdLst>
    <p:handoutMasterId r:id="rId22"/>
  </p:handoutMasterIdLst>
  <p:sldIdLst>
    <p:sldId id="256" r:id="rId2"/>
    <p:sldId id="280" r:id="rId3"/>
    <p:sldId id="277" r:id="rId4"/>
    <p:sldId id="330" r:id="rId5"/>
    <p:sldId id="282" r:id="rId6"/>
    <p:sldId id="335" r:id="rId7"/>
    <p:sldId id="333" r:id="rId8"/>
    <p:sldId id="285" r:id="rId9"/>
    <p:sldId id="336" r:id="rId10"/>
    <p:sldId id="286" r:id="rId11"/>
    <p:sldId id="284" r:id="rId12"/>
    <p:sldId id="283" r:id="rId13"/>
    <p:sldId id="289" r:id="rId14"/>
    <p:sldId id="288" r:id="rId15"/>
    <p:sldId id="290" r:id="rId16"/>
    <p:sldId id="291" r:id="rId17"/>
    <p:sldId id="293" r:id="rId18"/>
    <p:sldId id="306" r:id="rId19"/>
    <p:sldId id="31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39" autoAdjust="0"/>
  </p:normalViewPr>
  <p:slideViewPr>
    <p:cSldViewPr snapToGrid="0" snapToObjects="1">
      <p:cViewPr varScale="1">
        <p:scale>
          <a:sx n="104" d="100"/>
          <a:sy n="104" d="100"/>
        </p:scale>
        <p:origin x="1026" y="11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20632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386361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395762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427169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222053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379736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119243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414133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397534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118010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91285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283667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85789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30592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92564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1437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426449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A4A0052F-5016-4453-A778-C11AC458F02C}"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9E7C92-43DB-4E6A-9D5D-701F81715719}" type="datetime4">
              <a:rPr lang="en-US" smtClean="0"/>
              <a:t>August 20,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3DA6F3C-6FDD-46C5-8C84-F53932F4B872}"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CECE31-8BCC-4AA3-BA17-42EC19FB6107}" type="datetime4">
              <a:rPr lang="en-US" smtClean="0"/>
              <a:t>August 20,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735A929-B0B9-487C-B5E8-C2D1F4F5FD32}" type="datetime4">
              <a:rPr lang="en-US" smtClean="0"/>
              <a:t>August 20, 2017</a:t>
            </a:fld>
            <a:endParaRPr lang="en-US" dirty="0"/>
          </a:p>
        </p:txBody>
      </p:sp>
      <p:sp>
        <p:nvSpPr>
          <p:cNvPr id="5" name="Footer Placeholder 4"/>
          <p:cNvSpPr>
            <a:spLocks noGrp="1"/>
          </p:cNvSpPr>
          <p:nvPr>
            <p:ph type="ftr" sz="quarter" idx="3"/>
          </p:nvPr>
        </p:nvSpPr>
        <p:spPr>
          <a:xfrm>
            <a:off x="457199" y="6492875"/>
            <a:ext cx="7743825"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1" y="1618352"/>
            <a:ext cx="9144000" cy="686698"/>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6 LEARNING</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41415"/>
            <a:ext cx="9144001" cy="694584"/>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400" dirty="0"/>
              <a:t>Through stimulus generalization, Little Albert came to fear furry things, including Watson in a Santa </a:t>
            </a:r>
            <a:r>
              <a:rPr lang="de-DE" sz="1400" dirty="0"/>
              <a:t>Claus </a:t>
            </a:r>
            <a:r>
              <a:rPr lang="de-DE" sz="1400" dirty="0" err="1"/>
              <a:t>mask</a:t>
            </a:r>
            <a:r>
              <a:rPr lang="de-DE" sz="1400" dirty="0"/>
              <a:t>.</a:t>
            </a:r>
            <a:endParaRPr lang="en-US" sz="1600" dirty="0"/>
          </a:p>
        </p:txBody>
      </p:sp>
      <p:pic>
        <p:nvPicPr>
          <p:cNvPr id="4" name="Figure" descr="A photograph shows a man wearing a mask with a white beard; his face is close to a baby who is crawling away. A caption reads, &quot;Now he fears even Santa Claus.&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425" r="-2442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6.9</a:t>
            </a:r>
          </a:p>
        </p:txBody>
      </p:sp>
    </p:spTree>
    <p:extLst>
      <p:ext uri="{BB962C8B-B14F-4D97-AF65-F5344CB8AC3E}">
        <p14:creationId xmlns:p14="http://schemas.microsoft.com/office/powerpoint/2010/main" val="227199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B. F. Skinner developed operant conditioning for systematic study of how behaviors are strengthened or weakened according to their consequences.</a:t>
            </a:r>
          </a:p>
          <a:p>
            <a:pPr marL="342900" indent="-342900">
              <a:buAutoNum type="alphaLcParenBoth"/>
            </a:pPr>
            <a:r>
              <a:rPr lang="en-US" sz="1600" dirty="0"/>
              <a:t>In a Skinner box, a rat presses a lever in an operant conditioning chamber to receive a food reward. (credit a: modification of work by “Silly rabbit”/Wikimedia Commons)</a:t>
            </a:r>
          </a:p>
        </p:txBody>
      </p:sp>
      <p:pic>
        <p:nvPicPr>
          <p:cNvPr id="4" name="Figure" descr="A photograph shows B.F. Skinner. An illustration shows a rat in a Skinner box: a chamber with a speaker, lights, a lever, and a food dispens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41" b="-524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6.10</a:t>
            </a:r>
          </a:p>
        </p:txBody>
      </p:sp>
    </p:spTree>
    <p:extLst>
      <p:ext uri="{BB962C8B-B14F-4D97-AF65-F5344CB8AC3E}">
        <p14:creationId xmlns:p14="http://schemas.microsoft.com/office/powerpoint/2010/main" val="268964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Sticker charts are a form of positive reinforcement and a tool for behavior modification. Once this little girl earns a certain number of stickers for demonstrating a desired behavior, she will be rewarded with a trip to the ice cream parlor. (credit: Abigail </a:t>
            </a:r>
            <a:r>
              <a:rPr lang="en-US" sz="1600" dirty="0" err="1"/>
              <a:t>Batchelder</a:t>
            </a:r>
            <a:r>
              <a:rPr lang="en-US" sz="1600" dirty="0"/>
              <a:t>)</a:t>
            </a:r>
          </a:p>
        </p:txBody>
      </p:sp>
      <p:pic>
        <p:nvPicPr>
          <p:cNvPr id="4" name="Figure" descr="A photograph shows a child placing stickers on a chart hanging on the wall."/>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6.11</a:t>
            </a:r>
          </a:p>
        </p:txBody>
      </p:sp>
    </p:spTree>
    <p:extLst>
      <p:ext uri="{BB962C8B-B14F-4D97-AF65-F5344CB8AC3E}">
        <p14:creationId xmlns:p14="http://schemas.microsoft.com/office/powerpoint/2010/main" val="180040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400" dirty="0"/>
              <a:t>Time-out is a popular form of negative punishment used by caregivers. When a child misbehaves, he or she is removed from a desirable activity in an effort to decrease the unwanted behavior. For example, </a:t>
            </a:r>
            <a:r>
              <a:rPr lang="en-US" sz="1400" dirty="0">
                <a:solidFill>
                  <a:srgbClr val="6CB255"/>
                </a:solidFill>
              </a:rPr>
              <a:t>(a) </a:t>
            </a:r>
            <a:r>
              <a:rPr lang="en-US" sz="1400" dirty="0"/>
              <a:t>a child might be playing on the playground with friends and push another child; </a:t>
            </a:r>
            <a:r>
              <a:rPr lang="en-US" sz="1400" dirty="0">
                <a:solidFill>
                  <a:srgbClr val="6CB255"/>
                </a:solidFill>
              </a:rPr>
              <a:t>(b)</a:t>
            </a:r>
            <a:r>
              <a:rPr lang="en-US" sz="1400" dirty="0"/>
              <a:t> the child who misbehaved would then be removed from the activity for a short period of time. (credit a: modification of work by Simone </a:t>
            </a:r>
            <a:r>
              <a:rPr lang="en-US" sz="1400" dirty="0" err="1"/>
              <a:t>Ramella</a:t>
            </a:r>
            <a:r>
              <a:rPr lang="en-US" sz="1400" dirty="0"/>
              <a:t>; credit b: modification of work by </a:t>
            </a:r>
            <a:r>
              <a:rPr lang="cs-CZ" sz="1400" dirty="0"/>
              <a:t>“</a:t>
            </a:r>
            <a:r>
              <a:rPr lang="cs-CZ" sz="1400" dirty="0" err="1"/>
              <a:t>JefferyTurner</a:t>
            </a:r>
            <a:r>
              <a:rPr lang="cs-CZ" sz="1400" dirty="0"/>
              <a:t>”/</a:t>
            </a:r>
            <a:r>
              <a:rPr lang="cs-CZ" sz="1400" dirty="0" err="1"/>
              <a:t>Flickr</a:t>
            </a:r>
            <a:r>
              <a:rPr lang="cs-CZ" sz="1400" dirty="0"/>
              <a:t>) </a:t>
            </a:r>
            <a:endParaRPr lang="en-US" sz="1600" dirty="0"/>
          </a:p>
        </p:txBody>
      </p:sp>
      <p:pic>
        <p:nvPicPr>
          <p:cNvPr id="4" name="Figure" descr="Photograph A shows several children climbing on playground equipment. Photograph B shows a child sitting alone at a table looking at the playgrou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80" b="-1098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6.12</a:t>
            </a:r>
          </a:p>
        </p:txBody>
      </p:sp>
    </p:spTree>
    <p:extLst>
      <p:ext uri="{BB962C8B-B14F-4D97-AF65-F5344CB8AC3E}">
        <p14:creationId xmlns:p14="http://schemas.microsoft.com/office/powerpoint/2010/main" val="27324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200" dirty="0"/>
              <a:t>The four reinforcement schedules yield different response patterns. The variable ratio schedule is unpredictable and yields high and steady response rates, with little if any pause after reinforcement (e.g., gambler). A fixed ratio schedule is predictable and produces a high response rate, with a short pause after reinforcement (e.g., eyeglass saleswoman). The variable interval schedule is unpredictable and produces a moderate, steady response rate (e.g., restaurant manager). The fixed interval schedule yields a scallop-shaped response pattern, reflecting a significant pause after reinforcement (e.g., surgery patient).</a:t>
            </a:r>
          </a:p>
        </p:txBody>
      </p:sp>
      <p:pic>
        <p:nvPicPr>
          <p:cNvPr id="4" name="Figure" descr="A graph has an x-axis labeled &quot;Time&quot; and a y-axis labeled &quot;Cumulative number of responses.&quot; Two lines labeled &quot;Variable Ratio&quot; and &quot;Fixed Ratio&quot; have similar, steep slopes. The variable ratio line remains straight and is marked in random points where reinforcement occurs. The fixed ratio line has consistently spaced marks indicating where reinforcement has occurred, but after each reinforcement, there is a small drop in the line before it resumes its overall slope. Two lines labeled &quot;Variable Interval&quot; and &quot;Fixed Interval&quot; have similar slopes at roughly a 45-degree angle. The variable interval line remains straight and is marked in random points where reinforcement occurs. The fixed interval line has consistently spaced marks indicating where reinforcement has occurred, but after each reinforcement, there is a drop in the lin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145" r="-3514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6.13</a:t>
            </a:r>
          </a:p>
        </p:txBody>
      </p:sp>
    </p:spTree>
    <p:extLst>
      <p:ext uri="{BB962C8B-B14F-4D97-AF65-F5344CB8AC3E}">
        <p14:creationId xmlns:p14="http://schemas.microsoft.com/office/powerpoint/2010/main" val="414759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600" dirty="0"/>
              <a:t>Some research suggests that pathological gamblers use gambling to compensate for abnormally low levels of the hormone norepinephrine, which is associated with stress and is secreted in moments of arousal and thrill. (credit: Ted Murphy)</a:t>
            </a:r>
            <a:endParaRPr lang="en-US" sz="1500" dirty="0"/>
          </a:p>
        </p:txBody>
      </p:sp>
      <p:pic>
        <p:nvPicPr>
          <p:cNvPr id="4" name="Figure" descr="A photograph shows four digital gaming machin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6.14</a:t>
            </a:r>
          </a:p>
        </p:txBody>
      </p:sp>
    </p:spTree>
    <p:extLst>
      <p:ext uri="{BB962C8B-B14F-4D97-AF65-F5344CB8AC3E}">
        <p14:creationId xmlns:p14="http://schemas.microsoft.com/office/powerpoint/2010/main" val="344893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r>
              <a:rPr lang="en-US" sz="1600" dirty="0"/>
              <a:t>Psychologist Edward </a:t>
            </a:r>
            <a:r>
              <a:rPr lang="en-US" sz="1600" dirty="0" err="1"/>
              <a:t>Tolman</a:t>
            </a:r>
            <a:r>
              <a:rPr lang="en-US" sz="1600" dirty="0"/>
              <a:t> found that rats use cognitive maps to navigate through a maze. Have you ever worked your way through various levels on a video game? You learned when to turn left or right, move up or down. In that case you were relying on a cognitive map, just like the rats in a maze. (credit: modification of work by </a:t>
            </a:r>
            <a:r>
              <a:rPr lang="cs-CZ" sz="1600" dirty="0"/>
              <a:t>“</a:t>
            </a:r>
            <a:r>
              <a:rPr lang="de-DE" sz="1600" dirty="0" err="1"/>
              <a:t>FutUndBeidl</a:t>
            </a:r>
            <a:r>
              <a:rPr lang="cs-CZ" sz="1600" dirty="0"/>
              <a:t>”</a:t>
            </a:r>
            <a:r>
              <a:rPr lang="de-DE" sz="1600" dirty="0"/>
              <a:t>/</a:t>
            </a:r>
            <a:r>
              <a:rPr lang="de-DE" sz="1600" dirty="0" err="1"/>
              <a:t>Flickr</a:t>
            </a:r>
            <a:r>
              <a:rPr lang="de-DE" sz="1600" dirty="0"/>
              <a:t>)</a:t>
            </a:r>
            <a:endParaRPr lang="en-US" sz="1600" dirty="0"/>
          </a:p>
        </p:txBody>
      </p:sp>
      <p:pic>
        <p:nvPicPr>
          <p:cNvPr id="4" name="Figure" descr="An illustration shows three rats in a maze, with a starting point and food at the en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695" r="-3269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6.15</a:t>
            </a:r>
          </a:p>
        </p:txBody>
      </p:sp>
    </p:spTree>
    <p:extLst>
      <p:ext uri="{BB962C8B-B14F-4D97-AF65-F5344CB8AC3E}">
        <p14:creationId xmlns:p14="http://schemas.microsoft.com/office/powerpoint/2010/main" val="128186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spider monkey learned to drink water from a plastic bottle by seeing the behavior modeled by a human. (credit: U.S. Air Force, Senior Airman Kasey Close)</a:t>
            </a:r>
          </a:p>
        </p:txBody>
      </p:sp>
      <p:pic>
        <p:nvPicPr>
          <p:cNvPr id="3" name="Figure" descr="A photograph shows a person drinking from a water bottle, and a monkey next to the person drinking water from a bottle in the same mann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784" r="-1278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6.16</a:t>
            </a:r>
          </a:p>
        </p:txBody>
      </p:sp>
    </p:spTree>
    <p:extLst>
      <p:ext uri="{BB962C8B-B14F-4D97-AF65-F5344CB8AC3E}">
        <p14:creationId xmlns:p14="http://schemas.microsoft.com/office/powerpoint/2010/main" val="51241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Yoga students learn by observation as their yoga instructor demonstrates the correct stance and movement for her students (live model).</a:t>
            </a:r>
          </a:p>
          <a:p>
            <a:pPr marL="342900" indent="-342900">
              <a:buAutoNum type="alphaLcParenBoth"/>
            </a:pPr>
            <a:r>
              <a:rPr lang="en-US" sz="1600" dirty="0"/>
              <a:t>Models don’t have to be present for learning to occur: through symbolic modeling, this child can learn a behavior by watching someone demonstrate it on television. (credit a: modification of work by Tony </a:t>
            </a:r>
            <a:r>
              <a:rPr lang="en-US" sz="1600" dirty="0" err="1"/>
              <a:t>Cecala</a:t>
            </a:r>
            <a:r>
              <a:rPr lang="en-US" sz="1600" dirty="0"/>
              <a:t>; credit b: modification of work by Andrew Hyde)</a:t>
            </a:r>
          </a:p>
        </p:txBody>
      </p:sp>
      <p:pic>
        <p:nvPicPr>
          <p:cNvPr id="4" name="Figure" descr="Photograph A shows a yoga instructor demonstrating a yoga pose while a group of students observes her and copies the pose. Photo B shows a child watching televis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414" r="-741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6.17</a:t>
            </a:r>
          </a:p>
        </p:txBody>
      </p:sp>
    </p:spTree>
    <p:extLst>
      <p:ext uri="{BB962C8B-B14F-4D97-AF65-F5344CB8AC3E}">
        <p14:creationId xmlns:p14="http://schemas.microsoft.com/office/powerpoint/2010/main" val="348058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Can video games make us violent? Psychological researchers study this topic. (credit: “</a:t>
            </a:r>
            <a:r>
              <a:rPr lang="pl-PL" sz="1600" dirty="0" err="1"/>
              <a:t>woodleywonderworks</a:t>
            </a:r>
            <a:r>
              <a:rPr lang="en-US" sz="1600" dirty="0"/>
              <a:t>”</a:t>
            </a:r>
            <a:r>
              <a:rPr lang="pl-PL" sz="1600" dirty="0"/>
              <a:t>/</a:t>
            </a:r>
            <a:r>
              <a:rPr lang="pl-PL" sz="1600" dirty="0" err="1"/>
              <a:t>Flickr</a:t>
            </a:r>
            <a:r>
              <a:rPr lang="pl-PL" sz="1600" dirty="0"/>
              <a:t>)</a:t>
            </a:r>
            <a:endParaRPr lang="en-US" sz="1600" dirty="0"/>
          </a:p>
        </p:txBody>
      </p:sp>
      <p:pic>
        <p:nvPicPr>
          <p:cNvPr id="4" name="Figure" descr="A photograph shows two children playing a video game and pointing a gun-like object toward a scree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6.18</a:t>
            </a:r>
          </a:p>
        </p:txBody>
      </p:sp>
    </p:spTree>
    <p:extLst>
      <p:ext uri="{BB962C8B-B14F-4D97-AF65-F5344CB8AC3E}">
        <p14:creationId xmlns:p14="http://schemas.microsoft.com/office/powerpoint/2010/main" val="222238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Loggerhead sea turtle hatchlings are born knowing how to find the ocean and how to swim. Unlike the sea turtle, humans must learn how to swim (and surf). (credit “turtle”: modification of work by Becky </a:t>
            </a:r>
            <a:r>
              <a:rPr lang="en-US" sz="1600" dirty="0" err="1"/>
              <a:t>Skiba</a:t>
            </a:r>
            <a:r>
              <a:rPr lang="en-US" sz="1600" dirty="0"/>
              <a:t>, USFWS; credit “surfer”: modification of work by Mike Baird)</a:t>
            </a:r>
          </a:p>
        </p:txBody>
      </p:sp>
      <p:pic>
        <p:nvPicPr>
          <p:cNvPr id="4" name="Figure" descr="A photograph shows a baby turtle moving across sand toward the ocean. A photograph shows a young child standing on a surfboard in a small wav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506" b="-75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a:t>
            </a:r>
          </a:p>
        </p:txBody>
      </p:sp>
    </p:spTree>
    <p:extLst>
      <p:ext uri="{BB962C8B-B14F-4D97-AF65-F5344CB8AC3E}">
        <p14:creationId xmlns:p14="http://schemas.microsoft.com/office/powerpoint/2010/main" val="271849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operant conditioning, a response is associated with a consequence. This dog has learned that certain behaviors result in receiving a treat. (credit: Crystal Rolfe)</a:t>
            </a:r>
          </a:p>
        </p:txBody>
      </p:sp>
      <p:pic>
        <p:nvPicPr>
          <p:cNvPr id="4" name="Figure" descr="A photograph shows a dog standing at attention and smelling a treat in a person's ha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307" r="-3230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4382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Ivan Pavlov’s research on the digestive system of dogs unexpectedly led to his discovery of the learning process now known as classical conditioning</a:t>
            </a:r>
            <a:r>
              <a:rPr lang="en-US" sz="1600" dirty="0"/>
              <a:t>.</a:t>
            </a:r>
          </a:p>
        </p:txBody>
      </p:sp>
      <p:pic>
        <p:nvPicPr>
          <p:cNvPr id="2" name="Figure" descr="A portrait shows Ivan Pavlov."/>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609203" y="1108075"/>
            <a:ext cx="3728244"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6</a:t>
            </a:r>
            <a:r>
              <a:rPr lang="en-US" sz="2400" dirty="0">
                <a:solidFill>
                  <a:srgbClr val="6CB255"/>
                </a:solidFill>
              </a:rPr>
              <a:t>.3</a:t>
            </a:r>
          </a:p>
        </p:txBody>
      </p:sp>
    </p:spTree>
    <p:extLst>
      <p:ext uri="{BB962C8B-B14F-4D97-AF65-F5344CB8AC3E}">
        <p14:creationId xmlns:p14="http://schemas.microsoft.com/office/powerpoint/2010/main" val="15869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Before conditioning, an unconditioned stimulus (food) produces an unconditioned response (salivation), and a neutral stimulus (bell) does not produce a response. During conditioning, the unconditioned stimulus (food) is presented repeatedly just after the presentation of the neutral stimulus (bell). After conditioning, the neutral stimulus alone produces a conditioned response (salivation), thus becoming a conditioned stimulus.</a:t>
            </a:r>
          </a:p>
        </p:txBody>
      </p:sp>
      <p:pic>
        <p:nvPicPr>
          <p:cNvPr id="4" name="Figure" descr="Two illustrations are labeled &quot;before conditioning&quot; and show a dog salivating over a dish of food, and a dog not salivating while a bell is rung. An illustration labeled &quot;during conditioning&quot; shows a dog salivating over a bowl of food while a bell is rung. An illustration labeled &quot;after conditioning&quot; shows a dog salivating while a bell is ru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6190" r="-3619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6.4</a:t>
            </a:r>
          </a:p>
        </p:txBody>
      </p:sp>
    </p:spTree>
    <p:extLst>
      <p:ext uri="{BB962C8B-B14F-4D97-AF65-F5344CB8AC3E}">
        <p14:creationId xmlns:p14="http://schemas.microsoft.com/office/powerpoint/2010/main" val="212095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4382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higher-order conditioning, an established conditioned stimulus is paired with a new neutral stimulus (the second-order stimulus), so that eventually the new stimulus also elicits the conditioned response, without the initial conditioned stimulus being presented.</a:t>
            </a:r>
          </a:p>
        </p:txBody>
      </p:sp>
      <p:pic>
        <p:nvPicPr>
          <p:cNvPr id="2" name="Figure" descr="A diagram is labeled &quot;Higher-Order / Second-Order Conditioning&quot; and has three rows. The first row shows an electric can opener labeled &quot;conditioned stimulus&quot; followed by a plus sign and then a dish of food labeled &quot;unconditioned stimulus,&quot; followed by an equal sign and a picture of a salivating cat labeled &quot;unconditioned response.&quot; The second row shows a squeaky cabinet door labeled &quot;second-order stimulus&quot; followed by a plus sign and then an electric can opener labeled &quot;conditioned stimulus,&quot; followed by an equal sign and a picture of a salivating cat labeled &quot;conditioned response.&quot; The third row shows a squeaky cabinet door labeled &quot;second-order stimulus&quot; followed by an equal sign and a picture of a salivating cat labeled &quot;conditioned response.&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029" b="-11029"/>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6.5</a:t>
            </a:r>
          </a:p>
        </p:txBody>
      </p:sp>
    </p:spTree>
    <p:extLst>
      <p:ext uri="{BB962C8B-B14F-4D97-AF65-F5344CB8AC3E}">
        <p14:creationId xmlns:p14="http://schemas.microsoft.com/office/powerpoint/2010/main" val="253970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Kate holds a southern stingray at Stingray City in the Cayman Islands. These stingrays have been classically conditioned to associate the sound of a boat motor with food provided by tourists. (credit: Kathryn Dumper)</a:t>
            </a:r>
          </a:p>
        </p:txBody>
      </p:sp>
      <p:pic>
        <p:nvPicPr>
          <p:cNvPr id="4" name="Figure" descr="A photograph shows a woman standing in the ocean holding a stingra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6.6</a:t>
            </a:r>
          </a:p>
        </p:txBody>
      </p:sp>
    </p:spTree>
    <p:extLst>
      <p:ext uri="{BB962C8B-B14F-4D97-AF65-F5344CB8AC3E}">
        <p14:creationId xmlns:p14="http://schemas.microsoft.com/office/powerpoint/2010/main" val="181024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This is the curve of acquisition, extinction, and spontaneous recovery. The rising curve shows the conditioned response quickly getting stronger through the repeated pairing of the conditioned stimulus and the unconditioned stimulus (acquisition). Then the curve decreases, which shows how the conditioned response weakens when only the conditioned stimulus is presented (extinction). After a break or pause from conditioning, the conditioned response reappears (spontaneous recovery).</a:t>
            </a:r>
          </a:p>
        </p:txBody>
      </p:sp>
      <p:pic>
        <p:nvPicPr>
          <p:cNvPr id="4" name="Figure" descr="A chart has an x-axis labeled &quot;time&quot; and a y-axis labeled &quot;strength of CR;&quot; there are four columns of graphed data. The first column is labeled &quot;acquisition (CS + UCS) and the line rises steeply from the bottom to the top. The second column is labeled &quot;Extinction (CS alone)&quot; and the line drops rapidly from the top to the bottom. The third column is labeled &quot;Pause&quot; and has no line. The fourth column has a line that begins midway and drops sharply to the bottom. At the point where the line begins, it is labeled &quot;Spontaneous recovery of CR&quot;; the halfway point on the line is labeled &quot;Extinction (CS alone).&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9509" r="-295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6.7</a:t>
            </a:r>
          </a:p>
        </p:txBody>
      </p:sp>
    </p:spTree>
    <p:extLst>
      <p:ext uri="{BB962C8B-B14F-4D97-AF65-F5344CB8AC3E}">
        <p14:creationId xmlns:p14="http://schemas.microsoft.com/office/powerpoint/2010/main" val="419177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4382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John B. Watson used the principles of classical conditioning in the study of human emotion.</a:t>
            </a:r>
          </a:p>
        </p:txBody>
      </p:sp>
      <p:pic>
        <p:nvPicPr>
          <p:cNvPr id="2" name="Figure" descr="A photograph shows John B. Wats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20" r="-3920"/>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6.8</a:t>
            </a:r>
          </a:p>
        </p:txBody>
      </p:sp>
    </p:spTree>
    <p:extLst>
      <p:ext uri="{BB962C8B-B14F-4D97-AF65-F5344CB8AC3E}">
        <p14:creationId xmlns:p14="http://schemas.microsoft.com/office/powerpoint/2010/main" val="1102773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831</TotalTime>
  <Words>2027</Words>
  <Application>Microsoft Office PowerPoint</Application>
  <PresentationFormat>On-screen Show (4:3)</PresentationFormat>
  <Paragraphs>78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Psychology</vt:lpstr>
      <vt:lpstr>Figure 6.1</vt:lpstr>
      <vt:lpstr>Figure 6.2</vt:lpstr>
      <vt:lpstr>Figure 6.3</vt:lpstr>
      <vt:lpstr>Figure 6.4</vt:lpstr>
      <vt:lpstr>Figure 6.5</vt:lpstr>
      <vt:lpstr>Figure 6.6</vt:lpstr>
      <vt:lpstr>Figure 6.7</vt:lpstr>
      <vt:lpstr>Figure 6.8</vt:lpstr>
      <vt:lpstr>Figure 6.9</vt:lpstr>
      <vt:lpstr>Figure 6.10</vt:lpstr>
      <vt:lpstr>Figure 6.11</vt:lpstr>
      <vt:lpstr>Figure 6.12</vt:lpstr>
      <vt:lpstr>Figure 6.13</vt:lpstr>
      <vt:lpstr>Figure 6.14</vt:lpstr>
      <vt:lpstr>Figure 6.15</vt:lpstr>
      <vt:lpstr>Figure 6.16</vt:lpstr>
      <vt:lpstr>Figure 6.17</vt:lpstr>
      <vt:lpstr>Figure 6.18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6 - LEARNING</dc:title>
  <dc:creator>Spuddy McSpare</dc:creator>
  <cp:lastModifiedBy>Conversion</cp:lastModifiedBy>
  <cp:revision>96</cp:revision>
  <dcterms:created xsi:type="dcterms:W3CDTF">2012-06-04T02:13:36Z</dcterms:created>
  <dcterms:modified xsi:type="dcterms:W3CDTF">2017-08-19T21:07:27Z</dcterms:modified>
</cp:coreProperties>
</file>