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21"/>
  </p:notesMasterIdLst>
  <p:handoutMasterIdLst>
    <p:handoutMasterId r:id="rId22"/>
  </p:handoutMasterIdLst>
  <p:sldIdLst>
    <p:sldId id="256" r:id="rId2"/>
    <p:sldId id="280" r:id="rId3"/>
    <p:sldId id="277" r:id="rId4"/>
    <p:sldId id="338" r:id="rId5"/>
    <p:sldId id="339" r:id="rId6"/>
    <p:sldId id="353" r:id="rId7"/>
    <p:sldId id="341" r:id="rId8"/>
    <p:sldId id="342" r:id="rId9"/>
    <p:sldId id="344" r:id="rId10"/>
    <p:sldId id="345" r:id="rId11"/>
    <p:sldId id="354" r:id="rId12"/>
    <p:sldId id="355" r:id="rId13"/>
    <p:sldId id="343" r:id="rId14"/>
    <p:sldId id="349" r:id="rId15"/>
    <p:sldId id="350" r:id="rId16"/>
    <p:sldId id="351" r:id="rId17"/>
    <p:sldId id="352" r:id="rId18"/>
    <p:sldId id="282" r:id="rId19"/>
    <p:sldId id="33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4639" autoAdjust="0"/>
  </p:normalViewPr>
  <p:slideViewPr>
    <p:cSldViewPr snapToGrid="0" snapToObjects="1">
      <p:cViewPr varScale="1">
        <p:scale>
          <a:sx n="104" d="100"/>
          <a:sy n="104" d="100"/>
        </p:scale>
        <p:origin x="1026" y="72"/>
      </p:cViewPr>
      <p:guideLst>
        <p:guide orient="horz" pos="2160"/>
        <p:guide pos="2880"/>
      </p:guideLst>
    </p:cSldViewPr>
  </p:slideViewPr>
  <p:outlineViewPr>
    <p:cViewPr>
      <p:scale>
        <a:sx n="33" d="100"/>
        <a:sy n="33" d="100"/>
      </p:scale>
      <p:origin x="0" y="43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9FD50-6BC5-2548-B63F-1750C5C4C129}" type="datetimeFigureOut">
              <a:rPr lang="en-US" smtClean="0"/>
              <a:t>08/20/17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52052-4ED1-6444-B773-44FCEDEBEC2F}" type="slidenum">
              <a:rPr lang="en-US" smtClean="0"/>
              <a:t>‹#›</a:t>
            </a:fld>
            <a:endParaRPr lang="en-US"/>
          </a:p>
        </p:txBody>
      </p:sp>
    </p:spTree>
    <p:extLst>
      <p:ext uri="{BB962C8B-B14F-4D97-AF65-F5344CB8AC3E}">
        <p14:creationId xmlns:p14="http://schemas.microsoft.com/office/powerpoint/2010/main" val="35071044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a:t>
            </a:fld>
            <a:endParaRPr lang="en-US"/>
          </a:p>
        </p:txBody>
      </p:sp>
    </p:spTree>
    <p:extLst>
      <p:ext uri="{BB962C8B-B14F-4D97-AF65-F5344CB8AC3E}">
        <p14:creationId xmlns:p14="http://schemas.microsoft.com/office/powerpoint/2010/main" val="3076124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10</a:t>
            </a:fld>
            <a:endParaRPr lang="en-US"/>
          </a:p>
        </p:txBody>
      </p:sp>
    </p:spTree>
    <p:extLst>
      <p:ext uri="{BB962C8B-B14F-4D97-AF65-F5344CB8AC3E}">
        <p14:creationId xmlns:p14="http://schemas.microsoft.com/office/powerpoint/2010/main" val="2459443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11</a:t>
            </a:fld>
            <a:endParaRPr lang="en-US"/>
          </a:p>
        </p:txBody>
      </p:sp>
    </p:spTree>
    <p:extLst>
      <p:ext uri="{BB962C8B-B14F-4D97-AF65-F5344CB8AC3E}">
        <p14:creationId xmlns:p14="http://schemas.microsoft.com/office/powerpoint/2010/main" val="1185976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12</a:t>
            </a:fld>
            <a:endParaRPr lang="en-US"/>
          </a:p>
        </p:txBody>
      </p:sp>
    </p:spTree>
    <p:extLst>
      <p:ext uri="{BB962C8B-B14F-4D97-AF65-F5344CB8AC3E}">
        <p14:creationId xmlns:p14="http://schemas.microsoft.com/office/powerpoint/2010/main" val="1311410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52052-4ED1-6444-B773-44FCEDEBEC2F}" type="slidenum">
              <a:rPr lang="en-US" smtClean="0"/>
              <a:t>13</a:t>
            </a:fld>
            <a:endParaRPr lang="en-US"/>
          </a:p>
        </p:txBody>
      </p:sp>
    </p:spTree>
    <p:extLst>
      <p:ext uri="{BB962C8B-B14F-4D97-AF65-F5344CB8AC3E}">
        <p14:creationId xmlns:p14="http://schemas.microsoft.com/office/powerpoint/2010/main" val="4224419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14</a:t>
            </a:fld>
            <a:endParaRPr lang="en-US"/>
          </a:p>
        </p:txBody>
      </p:sp>
    </p:spTree>
    <p:extLst>
      <p:ext uri="{BB962C8B-B14F-4D97-AF65-F5344CB8AC3E}">
        <p14:creationId xmlns:p14="http://schemas.microsoft.com/office/powerpoint/2010/main" val="1680307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15</a:t>
            </a:fld>
            <a:endParaRPr lang="en-US"/>
          </a:p>
        </p:txBody>
      </p:sp>
    </p:spTree>
    <p:extLst>
      <p:ext uri="{BB962C8B-B14F-4D97-AF65-F5344CB8AC3E}">
        <p14:creationId xmlns:p14="http://schemas.microsoft.com/office/powerpoint/2010/main" val="867296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16</a:t>
            </a:fld>
            <a:endParaRPr lang="en-US"/>
          </a:p>
        </p:txBody>
      </p:sp>
    </p:spTree>
    <p:extLst>
      <p:ext uri="{BB962C8B-B14F-4D97-AF65-F5344CB8AC3E}">
        <p14:creationId xmlns:p14="http://schemas.microsoft.com/office/powerpoint/2010/main" val="3081874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17</a:t>
            </a:fld>
            <a:endParaRPr lang="en-US"/>
          </a:p>
        </p:txBody>
      </p:sp>
    </p:spTree>
    <p:extLst>
      <p:ext uri="{BB962C8B-B14F-4D97-AF65-F5344CB8AC3E}">
        <p14:creationId xmlns:p14="http://schemas.microsoft.com/office/powerpoint/2010/main" val="1843325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18</a:t>
            </a:fld>
            <a:endParaRPr lang="en-US"/>
          </a:p>
        </p:txBody>
      </p:sp>
    </p:spTree>
    <p:extLst>
      <p:ext uri="{BB962C8B-B14F-4D97-AF65-F5344CB8AC3E}">
        <p14:creationId xmlns:p14="http://schemas.microsoft.com/office/powerpoint/2010/main" val="2441588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19</a:t>
            </a:fld>
            <a:endParaRPr lang="en-US"/>
          </a:p>
        </p:txBody>
      </p:sp>
    </p:spTree>
    <p:extLst>
      <p:ext uri="{BB962C8B-B14F-4D97-AF65-F5344CB8AC3E}">
        <p14:creationId xmlns:p14="http://schemas.microsoft.com/office/powerpoint/2010/main" val="339568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2</a:t>
            </a:fld>
            <a:endParaRPr lang="en-US"/>
          </a:p>
        </p:txBody>
      </p:sp>
    </p:spTree>
    <p:extLst>
      <p:ext uri="{BB962C8B-B14F-4D97-AF65-F5344CB8AC3E}">
        <p14:creationId xmlns:p14="http://schemas.microsoft.com/office/powerpoint/2010/main" val="1453069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3</a:t>
            </a:fld>
            <a:endParaRPr lang="en-US"/>
          </a:p>
        </p:txBody>
      </p:sp>
    </p:spTree>
    <p:extLst>
      <p:ext uri="{BB962C8B-B14F-4D97-AF65-F5344CB8AC3E}">
        <p14:creationId xmlns:p14="http://schemas.microsoft.com/office/powerpoint/2010/main" val="3586722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4</a:t>
            </a:fld>
            <a:endParaRPr lang="en-US"/>
          </a:p>
        </p:txBody>
      </p:sp>
    </p:spTree>
    <p:extLst>
      <p:ext uri="{BB962C8B-B14F-4D97-AF65-F5344CB8AC3E}">
        <p14:creationId xmlns:p14="http://schemas.microsoft.com/office/powerpoint/2010/main" val="269348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5</a:t>
            </a:fld>
            <a:endParaRPr lang="en-US"/>
          </a:p>
        </p:txBody>
      </p:sp>
    </p:spTree>
    <p:extLst>
      <p:ext uri="{BB962C8B-B14F-4D97-AF65-F5344CB8AC3E}">
        <p14:creationId xmlns:p14="http://schemas.microsoft.com/office/powerpoint/2010/main" val="1912608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6</a:t>
            </a:fld>
            <a:endParaRPr lang="en-US"/>
          </a:p>
        </p:txBody>
      </p:sp>
    </p:spTree>
    <p:extLst>
      <p:ext uri="{BB962C8B-B14F-4D97-AF65-F5344CB8AC3E}">
        <p14:creationId xmlns:p14="http://schemas.microsoft.com/office/powerpoint/2010/main" val="561565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7</a:t>
            </a:fld>
            <a:endParaRPr lang="en-US"/>
          </a:p>
        </p:txBody>
      </p:sp>
    </p:spTree>
    <p:extLst>
      <p:ext uri="{BB962C8B-B14F-4D97-AF65-F5344CB8AC3E}">
        <p14:creationId xmlns:p14="http://schemas.microsoft.com/office/powerpoint/2010/main" val="542430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8</a:t>
            </a:fld>
            <a:endParaRPr lang="en-US"/>
          </a:p>
        </p:txBody>
      </p:sp>
    </p:spTree>
    <p:extLst>
      <p:ext uri="{BB962C8B-B14F-4D97-AF65-F5344CB8AC3E}">
        <p14:creationId xmlns:p14="http://schemas.microsoft.com/office/powerpoint/2010/main" val="2185063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752052-4ED1-6444-B773-44FCEDEBEC2F}" type="slidenum">
              <a:rPr lang="en-US" smtClean="0"/>
              <a:t>9</a:t>
            </a:fld>
            <a:endParaRPr lang="en-US"/>
          </a:p>
        </p:txBody>
      </p:sp>
    </p:spTree>
    <p:extLst>
      <p:ext uri="{BB962C8B-B14F-4D97-AF65-F5344CB8AC3E}">
        <p14:creationId xmlns:p14="http://schemas.microsoft.com/office/powerpoint/2010/main" val="2372069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E46AD34F-17C9-4062-8F13-E1E5291DD02C}" type="datetime4">
              <a:rPr lang="en-US" smtClean="0"/>
              <a:t>August 20,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63F97A-AAA1-42A3-BA7D-4666B9C163F5}" type="datetime4">
              <a:rPr lang="en-US" smtClean="0"/>
              <a:t>August 20, 2017</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C588DA4-4925-4525-A90D-26B8899EFE36}" type="datetime4">
              <a:rPr lang="en-US" smtClean="0"/>
              <a:t>August 20,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D25EC5-4CF5-4989-8945-AD127C7D573E}" type="datetime4">
              <a:rPr lang="en-US" smtClean="0"/>
              <a:t>August 20, 2017</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37EFBC83-7E0C-4D93-9AE2-72B9F3DE7E7E}" type="datetime4">
              <a:rPr lang="en-US" smtClean="0"/>
              <a:t>August 20, 2017</a:t>
            </a:fld>
            <a:endParaRPr lang="en-US" dirty="0"/>
          </a:p>
        </p:txBody>
      </p:sp>
      <p:sp>
        <p:nvSpPr>
          <p:cNvPr id="5" name="Footer Placeholder 4"/>
          <p:cNvSpPr>
            <a:spLocks noGrp="1"/>
          </p:cNvSpPr>
          <p:nvPr>
            <p:ph type="ftr" sz="quarter" idx="3"/>
          </p:nvPr>
        </p:nvSpPr>
        <p:spPr>
          <a:xfrm>
            <a:off x="457200" y="6492875"/>
            <a:ext cx="7735824" cy="283845"/>
          </a:xfrm>
          <a:prstGeom prst="rect">
            <a:avLst/>
          </a:prstGeom>
        </p:spPr>
        <p:txBody>
          <a:bodyPr vert="horz" lIns="91440" tIns="45720" rIns="91440" bIns="45720" rtlCol="0" anchor="t"/>
          <a:lstStyle>
            <a:lvl1pPr algn="l">
              <a:defRPr sz="800">
                <a:solidFill>
                  <a:schemeClr val="tx1"/>
                </a:solidFill>
              </a:defRPr>
            </a:lvl1p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Psycholog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0081"/>
            <a:ext cx="9144000" cy="694970"/>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7 THINKING AND INTELLIGENCE</a:t>
            </a:r>
          </a:p>
          <a:p>
            <a:pPr algn="ctr"/>
            <a:r>
              <a:rPr lang="en-US" sz="1600" cap="none" dirty="0">
                <a:solidFill>
                  <a:schemeClr val="tx1"/>
                </a:solidFill>
                <a:latin typeface="+mn-lt"/>
              </a:rPr>
              <a:t>PowerPoint Image Slideshow</a:t>
            </a:r>
          </a:p>
        </p:txBody>
      </p:sp>
      <p:sp>
        <p:nvSpPr>
          <p:cNvPr id="2" name="Title"/>
          <p:cNvSpPr>
            <a:spLocks noGrp="1"/>
          </p:cNvSpPr>
          <p:nvPr>
            <p:ph type="title" idx="4294967295"/>
          </p:nvPr>
        </p:nvSpPr>
        <p:spPr>
          <a:xfrm>
            <a:off x="-3901" y="786300"/>
            <a:ext cx="9144000" cy="648827"/>
          </a:xfrm>
        </p:spPr>
        <p:txBody>
          <a:bodyPr>
            <a:normAutofit/>
          </a:bodyPr>
          <a:lstStyle/>
          <a:p>
            <a:pPr algn="ctr"/>
            <a:r>
              <a:rPr lang="en-US" sz="3600" dirty="0"/>
              <a:t>Psychology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Did you figure it out? (The answer is at the end of this section.) Once you understand how to crack this puzzle, you won’t forget.</a:t>
            </a:r>
          </a:p>
        </p:txBody>
      </p:sp>
      <p:pic>
        <p:nvPicPr>
          <p:cNvPr id="4" name="Figure" descr="A square shaped outline contains three rows and three columns of dots with equal space between them."/>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65893" r="-65893"/>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7.9</a:t>
            </a:r>
          </a:p>
        </p:txBody>
      </p:sp>
    </p:spTree>
    <p:extLst>
      <p:ext uri="{BB962C8B-B14F-4D97-AF65-F5344CB8AC3E}">
        <p14:creationId xmlns:p14="http://schemas.microsoft.com/office/powerpoint/2010/main" val="1586378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p:cNvSpPr>
            <a:spLocks noGrp="1"/>
          </p:cNvSpPr>
          <p:nvPr>
            <p:ph type="ftr" sz="quarter" idx="11"/>
          </p:nvPr>
        </p:nvSpPr>
        <p:spPr>
          <a:xfrm>
            <a:off x="457200" y="6492875"/>
            <a:ext cx="7735824"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What steps did you take to solve this puzzle?</a:t>
            </a:r>
          </a:p>
        </p:txBody>
      </p:sp>
      <p:pic>
        <p:nvPicPr>
          <p:cNvPr id="2" name="Figure" descr="A puzzle involving a scale is shown. At the top of the figure it reads: &quot;Sam Loyds Puzzling Scales.&quot; The first row of the puzzle shows a balanced scale with 3 blocks and a top on the left and 12 marbles on the right. Below this row it reads: &quot;Since the scales now balance.&quot; The next row of the puzzle shows a balanced scale with just the top on the left, and 1 block and 8 marbles on the right. Below this row it reads: &quot;And balance when arranged this way.&quot; The third row shows an unbalanced scale with the top on the left side, which is much lower than the right side. The right side is empty. Below this row it reads: &quot;Then how many marbles will it require to balance with that top?&quot;"/>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4156" r="-4156"/>
          <a:stretch>
            <a:fillRect/>
          </a:stretch>
        </p:blipFill>
        <p:spPr>
          <a:xfrm>
            <a:off x="457200" y="1108075"/>
            <a:ext cx="4032250" cy="5256213"/>
          </a:xfrm>
        </p:spPr>
      </p:pic>
      <p:pic>
        <p:nvPicPr>
          <p:cNvPr id="11"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7.10</a:t>
            </a:r>
          </a:p>
        </p:txBody>
      </p:sp>
    </p:spTree>
    <p:extLst>
      <p:ext uri="{BB962C8B-B14F-4D97-AF65-F5344CB8AC3E}">
        <p14:creationId xmlns:p14="http://schemas.microsoft.com/office/powerpoint/2010/main" val="2182635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Question"/>
          <p:cNvSpPr>
            <a:spLocks noGrp="1"/>
          </p:cNvSpPr>
          <p:nvPr>
            <p:ph type="body" sz="quarter" idx="14"/>
          </p:nvPr>
        </p:nvSpPr>
        <p:spPr>
          <a:xfrm>
            <a:off x="457200" y="2865801"/>
            <a:ext cx="8062912" cy="1166382"/>
          </a:xfrm>
        </p:spPr>
        <p:txBody>
          <a:bodyPr>
            <a:normAutofit/>
          </a:bodyPr>
          <a:lstStyle/>
          <a:p>
            <a:r>
              <a:rPr lang="en-US" sz="1600" dirty="0"/>
              <a:t>Were you able to determine how many marbles are needed to balance the scales in Figure 7.10? You need nine</a:t>
            </a:r>
          </a:p>
        </p:txBody>
      </p:sp>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3" name="Title 2" hidden="1"/>
          <p:cNvSpPr>
            <a:spLocks noGrp="1"/>
          </p:cNvSpPr>
          <p:nvPr>
            <p:ph type="title"/>
          </p:nvPr>
        </p:nvSpPr>
        <p:spPr/>
        <p:txBody>
          <a:bodyPr/>
          <a:lstStyle/>
          <a:p>
            <a:r>
              <a:rPr lang="en-US" dirty="0"/>
              <a:t>BLANK Title</a:t>
            </a:r>
          </a:p>
        </p:txBody>
      </p:sp>
    </p:spTree>
    <p:extLst>
      <p:ext uri="{BB962C8B-B14F-4D97-AF65-F5344CB8AC3E}">
        <p14:creationId xmlns:p14="http://schemas.microsoft.com/office/powerpoint/2010/main" val="506254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pic>
        <p:nvPicPr>
          <p:cNvPr id="2" name="Figure" descr="The first puzzle is a Sudoku grid of 16 squares (4 rows of 4 squares) is shown. Half of the numbers were supplied to start the puzzle and are colored blue, and half have been filled in as the puzzle's solution and are colored red. The numbers in each row of the grid, left to right, are as follows. Row 1:  blue 3, red 1, red 4, blue 2. Row 2: red 2, blue 4, blue 1, red 3. Row 3: red 1, blue 3, blue 2, red 4. Row 4: blue 4, red 2, red 3, blue 1.The second puzzle consists of 9 dots arranged in 3 rows of 3 inside of a square. The solution, four straight lines made without lifting the pencil, is shown in a red line with arrows indicating the direction of movement. In order to solve the puzzle, the lines must extend beyond the borders of the box. The four connecting lines are drawn as follows. Line 1 begins at the top left dot, proceeds through the middle and right dots of the top row, and extends to the right beyond the border of the square. Line 2 extends from the end of line 1, through the right dot of the horizontally centered row, through the middle dot of the bottom row, and beyond the square's border ending in the space beneath the left dot of the bottom row. Line 3 extends from the end of line 2 upwards through the left dots of the bottom, middle, and top rows. Line 4 extends from the end of line 3 through the middle dot in the middle row and ends at the right dot of the bottom row."/>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10979" r="-10979"/>
          <a:stretch>
            <a:fillRect/>
          </a:stretch>
        </p:blipFill>
        <p:spPr>
          <a:xfrm>
            <a:off x="457199" y="2510293"/>
            <a:ext cx="8062913" cy="3500071"/>
          </a:xfrm>
        </p:spPr>
      </p:pic>
      <p:sp>
        <p:nvSpPr>
          <p:cNvPr id="7" name="Question"/>
          <p:cNvSpPr>
            <a:spLocks noGrp="1"/>
          </p:cNvSpPr>
          <p:nvPr>
            <p:ph type="body" sz="quarter" idx="14"/>
          </p:nvPr>
        </p:nvSpPr>
        <p:spPr>
          <a:xfrm>
            <a:off x="457200" y="1180684"/>
            <a:ext cx="8062912" cy="1166382"/>
          </a:xfrm>
        </p:spPr>
        <p:txBody>
          <a:bodyPr>
            <a:normAutofit/>
          </a:bodyPr>
          <a:lstStyle/>
          <a:p>
            <a:r>
              <a:rPr lang="en-US" sz="1600" dirty="0"/>
              <a:t>Were you able to solve the problems in Figure 7.8 and 7.9? Here are the answers</a:t>
            </a:r>
          </a:p>
        </p:txBody>
      </p:sp>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7.11</a:t>
            </a:r>
          </a:p>
        </p:txBody>
      </p:sp>
    </p:spTree>
    <p:extLst>
      <p:ext uri="{BB962C8B-B14F-4D97-AF65-F5344CB8AC3E}">
        <p14:creationId xmlns:p14="http://schemas.microsoft.com/office/powerpoint/2010/main" val="837890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Sternberg’s theory identifies three types of intelligence: practical, creative, and analytical.</a:t>
            </a:r>
          </a:p>
        </p:txBody>
      </p:sp>
      <p:pic>
        <p:nvPicPr>
          <p:cNvPr id="2" name="Figure" descr="Three boxes are arranged in a triangle. The top box contains &quot;Analytical intelligence; academic problem solving and computation.&quot; There is a line with arrows on both ends connecting this box to another box containing &quot;Practical intelligence; street smarts and common sense.&quot; Another line with arrows on both ends connects this box to another box containing &quot;Creative intelligence; imaginative and innovative problem solving.&quot; Another line with arrows on both ends connects this box to the first box described, completing the triangle."/>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5728" r="-5728"/>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7.12</a:t>
            </a:r>
          </a:p>
        </p:txBody>
      </p:sp>
    </p:spTree>
    <p:extLst>
      <p:ext uri="{BB962C8B-B14F-4D97-AF65-F5344CB8AC3E}">
        <p14:creationId xmlns:p14="http://schemas.microsoft.com/office/powerpoint/2010/main" val="1134346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French psychologist Alfred </a:t>
            </a:r>
            <a:r>
              <a:rPr lang="en-US" sz="1600" dirty="0" err="1"/>
              <a:t>Binet</a:t>
            </a:r>
            <a:r>
              <a:rPr lang="en-US" sz="1600" dirty="0"/>
              <a:t> helped to develop intelligence testing. </a:t>
            </a:r>
            <a:r>
              <a:rPr lang="en-US" sz="1600" dirty="0">
                <a:solidFill>
                  <a:srgbClr val="6CB255"/>
                </a:solidFill>
              </a:rPr>
              <a:t>(b) </a:t>
            </a:r>
            <a:r>
              <a:rPr lang="en-US" sz="1600" dirty="0"/>
              <a:t>This page is from a 1908 version of the </a:t>
            </a:r>
            <a:r>
              <a:rPr lang="en-US" sz="1600" dirty="0" err="1"/>
              <a:t>Binet</a:t>
            </a:r>
            <a:r>
              <a:rPr lang="en-US" sz="1600" dirty="0"/>
              <a:t>-Simon Intelligence Scale. Children being tested were asked which face, of each pair, was prettier.</a:t>
            </a:r>
          </a:p>
        </p:txBody>
      </p:sp>
      <p:pic>
        <p:nvPicPr>
          <p:cNvPr id="4" name="Figure" descr="Photograph A shows a portrait of Alfred Binet. Photograph B shows six sketches of human faces. Above these faces is the label &quot;Guide for Binet-Simon Scale. 223&quot; The faces are arranged in three rows of two, and these rows are labeled &quot;1, 2, and 3.&quot; At the bottom it reads: &quot;The psychological clinic is indebted for the loan of these cuts and those on p. 225 to the courtesy of Dr. Oliver P. Cornman, Associate Superintendent of Schools of Philadelphia, and Chairman of Committee on Backward Children Investigation. See Report of Committee, Dec. 31, 1910, appendix.&quot;"/>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30990" r="-30990"/>
          <a:stretch>
            <a:fillRect/>
          </a:stretch>
        </p:blipFill>
        <p:spPr>
          <a:xfrm>
            <a:off x="457200" y="1122386"/>
            <a:ext cx="8062913" cy="3500071"/>
          </a:xfrm>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7.13</a:t>
            </a:r>
          </a:p>
        </p:txBody>
      </p:sp>
    </p:spTree>
    <p:extLst>
      <p:ext uri="{BB962C8B-B14F-4D97-AF65-F5344CB8AC3E}">
        <p14:creationId xmlns:p14="http://schemas.microsoft.com/office/powerpoint/2010/main" val="728949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Are you of below-average, average, or above-average height?</a:t>
            </a:r>
          </a:p>
        </p:txBody>
      </p:sp>
      <p:pic>
        <p:nvPicPr>
          <p:cNvPr id="2" name="Figure" descr="A graph of a bell curve is labeled &quot;Height of U.S. Women.&quot; The x axis is labeled &quot;Height&quot; and the y axis is labeled &quot;Frequency.&quot; Between the heights of five feet tall and five feet and five inches tall, the frequency rises to a curved peak, then begins dropping off at the same rate until it hits five feet ten inches tall."/>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22954" r="-22954"/>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7.14</a:t>
            </a:r>
          </a:p>
        </p:txBody>
      </p:sp>
    </p:spTree>
    <p:extLst>
      <p:ext uri="{BB962C8B-B14F-4D97-AF65-F5344CB8AC3E}">
        <p14:creationId xmlns:p14="http://schemas.microsoft.com/office/powerpoint/2010/main" val="3898582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 majority of people have an IQ score between 85 and 115.</a:t>
            </a:r>
          </a:p>
        </p:txBody>
      </p:sp>
      <p:pic>
        <p:nvPicPr>
          <p:cNvPr id="4" name="Figure" descr="A graph of a bell curve is labeled &quot;Intelligence Quotient Score.&quot; The x axis is labeled &quot;IQ,&quot; and the y axis is labeled &quot;Population.&quot; Beginning at an IQ of 60, the population rises to a curved peak at an IQ of 100 and then drops off at the same rate ending near zero at an IQ of 140."/>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14760" r="-14760"/>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7.15</a:t>
            </a:r>
          </a:p>
        </p:txBody>
      </p:sp>
    </p:spTree>
    <p:extLst>
      <p:ext uri="{BB962C8B-B14F-4D97-AF65-F5344CB8AC3E}">
        <p14:creationId xmlns:p14="http://schemas.microsoft.com/office/powerpoint/2010/main" val="98484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 correlations of IQs of unrelated versus related persons reared apart or together suggest a genetic component to intelligence.</a:t>
            </a:r>
          </a:p>
        </p:txBody>
      </p:sp>
      <p:pic>
        <p:nvPicPr>
          <p:cNvPr id="3" name="Figure" descr="A chart shows correlations of IQs for people of varying relationships. The bottom is labeled &quot;Percent IQ Correlation&quot; and the left side is labeled &quot;Relationship.&quot; The percent IQ Correlation for relationships where no genes are shared, including adoptive parent-child pairs, similarly aged unrelated children raised together, and adoptive siblings are around 21 percent, 30 percent, and 32 percent, respectively. The percent IQ Correlation for relationships where 25 percent of genes are shared, as in half-siblings, is around 33 percent. The percent IQ Correlation for relationships where 50 percent of genes are shared, including parent-children pairs, and fraternal twins raised together, are roughly 44 percent and 62 percent, respectively. A relationship where 100 percent of genes are shared, as in identical twins raised apart, results in a nearly 80 percent IQ correlation."/>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20906" r="-20906"/>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7.16</a:t>
            </a:r>
          </a:p>
        </p:txBody>
      </p:sp>
    </p:spTree>
    <p:extLst>
      <p:ext uri="{BB962C8B-B14F-4D97-AF65-F5344CB8AC3E}">
        <p14:creationId xmlns:p14="http://schemas.microsoft.com/office/powerpoint/2010/main" val="2120951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These written words show variations of the word “teapot” as written by individuals with dyslexia.</a:t>
            </a:r>
          </a:p>
        </p:txBody>
      </p:sp>
      <p:pic>
        <p:nvPicPr>
          <p:cNvPr id="3" name="Figure" descr="Two columns and five rows all containing the word &quot;teapot&quot; are shown. &quot;Teapot&quot; is written ten times with the letters jumbled, sometimes appearing backwards and upside down."/>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65182" r="-65182"/>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7.17</a:t>
            </a:r>
          </a:p>
        </p:txBody>
      </p:sp>
    </p:spTree>
    <p:extLst>
      <p:ext uri="{BB962C8B-B14F-4D97-AF65-F5344CB8AC3E}">
        <p14:creationId xmlns:p14="http://schemas.microsoft.com/office/powerpoint/2010/main" val="181024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fontScale="92500"/>
          </a:bodyPr>
          <a:lstStyle/>
          <a:p>
            <a:r>
              <a:rPr lang="en-US" sz="1400" dirty="0"/>
              <a:t>Thinking is an important part of our human experience, and one that has captivated people for centuries. Today, it is one area of psychological study. The 19th-century </a:t>
            </a:r>
            <a:r>
              <a:rPr lang="en-US" sz="1400" i="1" dirty="0"/>
              <a:t>Girl with a Book </a:t>
            </a:r>
            <a:r>
              <a:rPr lang="en-US" sz="1400" dirty="0"/>
              <a:t>by José </a:t>
            </a:r>
            <a:r>
              <a:rPr lang="en-US" sz="1400" dirty="0" err="1"/>
              <a:t>Ferraz</a:t>
            </a:r>
            <a:r>
              <a:rPr lang="en-US" sz="1400" dirty="0"/>
              <a:t> de Almeida </a:t>
            </a:r>
            <a:r>
              <a:rPr lang="en-US" sz="1400" dirty="0" err="1"/>
              <a:t>Júnior</a:t>
            </a:r>
            <a:r>
              <a:rPr lang="en-US" sz="1400" dirty="0"/>
              <a:t>, the 20th-century sculpture </a:t>
            </a:r>
            <a:r>
              <a:rPr lang="en-US" sz="1400" i="1" dirty="0"/>
              <a:t>The Thinker </a:t>
            </a:r>
            <a:r>
              <a:rPr lang="en-US" sz="1400" dirty="0"/>
              <a:t>by August Rodin, and Shi </a:t>
            </a:r>
            <a:r>
              <a:rPr lang="en-US" sz="1400" dirty="0" err="1"/>
              <a:t>Ke’s</a:t>
            </a:r>
            <a:r>
              <a:rPr lang="en-US" sz="1400" dirty="0"/>
              <a:t> 10th-century painting </a:t>
            </a:r>
            <a:r>
              <a:rPr lang="en-US" sz="1400" i="1" dirty="0" err="1"/>
              <a:t>Huike</a:t>
            </a:r>
            <a:r>
              <a:rPr lang="en-US" sz="1400" i="1" dirty="0"/>
              <a:t> Thinking </a:t>
            </a:r>
            <a:r>
              <a:rPr lang="en-US" sz="1400" dirty="0"/>
              <a:t>all reflect the fascination with the process of human thought. (credit “middle”: modification of work by Jason Rogers; credit “right”: modification of work by Tang </a:t>
            </a:r>
            <a:r>
              <a:rPr lang="en-US" sz="1400" dirty="0" err="1"/>
              <a:t>Zu</a:t>
            </a:r>
            <a:r>
              <a:rPr lang="en-US" sz="1400" dirty="0"/>
              <a:t>-Ming)</a:t>
            </a:r>
          </a:p>
        </p:txBody>
      </p:sp>
      <p:pic>
        <p:nvPicPr>
          <p:cNvPr id="3" name="Figure" descr="Three side by side images are shown. On the left is a person lying in the grass with a book, looking off into the distance. In the middle is a sculpture of a person sitting on rock, with chin rested on hand, and the elbow of that hand rested on knee. The third is a drawing of a person sitting cross-legged with his head resting on his hand, elbow on knee."/>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21980" b="-21980"/>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7.1</a:t>
            </a:r>
          </a:p>
        </p:txBody>
      </p:sp>
    </p:spTree>
    <p:extLst>
      <p:ext uri="{BB962C8B-B14F-4D97-AF65-F5344CB8AC3E}">
        <p14:creationId xmlns:p14="http://schemas.microsoft.com/office/powerpoint/2010/main" val="271849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Sensations and information are received by our brains, filtered through emotions and memories, and processed to become thoughts.</a:t>
            </a:r>
          </a:p>
        </p:txBody>
      </p:sp>
      <p:pic>
        <p:nvPicPr>
          <p:cNvPr id="3" name="Figure" descr="The outline of a human head is shown. There is a box containing &quot;Information, sensations&quot; in front of the head. An arrow from this box points to another box containing &quot;Emotions, memories&quot; located where the person's brain would be. An arrow from this second box points to a third box containing &quot;Thoughts&quot; behind the head."/>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10986" b="-10986"/>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7.2</a:t>
            </a:r>
          </a:p>
        </p:txBody>
      </p:sp>
    </p:spTree>
    <p:extLst>
      <p:ext uri="{BB962C8B-B14F-4D97-AF65-F5344CB8AC3E}">
        <p14:creationId xmlns:p14="http://schemas.microsoft.com/office/powerpoint/2010/main" val="103999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In 1930, Mohandas Gandhi led a group in peaceful protest against a British tax on salt in India.</a:t>
            </a:r>
          </a:p>
        </p:txBody>
      </p:sp>
      <p:pic>
        <p:nvPicPr>
          <p:cNvPr id="2" name="Figure" descr="A photograph of Mohandas Gandhi is shown. There are several people walking with him."/>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9542" r="-29542"/>
          <a:stretch>
            <a:fillRect/>
          </a:stretch>
        </p:blipFill>
        <p:spPr>
          <a:xfrm>
            <a:off x="457200" y="1122386"/>
            <a:ext cx="8062913" cy="3500071"/>
          </a:xfrm>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7.3</a:t>
            </a:r>
          </a:p>
        </p:txBody>
      </p:sp>
    </p:spTree>
    <p:extLst>
      <p:ext uri="{BB962C8B-B14F-4D97-AF65-F5344CB8AC3E}">
        <p14:creationId xmlns:p14="http://schemas.microsoft.com/office/powerpoint/2010/main" val="30284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fontScale="92500" lnSpcReduction="20000"/>
          </a:bodyPr>
          <a:lstStyle/>
          <a:p>
            <a:r>
              <a:rPr lang="en-US" sz="1500" dirty="0">
                <a:solidFill>
                  <a:srgbClr val="6CB255"/>
                </a:solidFill>
              </a:rPr>
              <a:t>(a) </a:t>
            </a:r>
            <a:r>
              <a:rPr lang="en-US" sz="1500" dirty="0"/>
              <a:t>Our concept of snow is an example of a natural concept—one that we understand through direct observation and experience. </a:t>
            </a:r>
          </a:p>
          <a:p>
            <a:r>
              <a:rPr lang="en-US" sz="1500" dirty="0">
                <a:solidFill>
                  <a:srgbClr val="6CB255"/>
                </a:solidFill>
              </a:rPr>
              <a:t>(b) </a:t>
            </a:r>
            <a:r>
              <a:rPr lang="en-US" sz="1500" dirty="0"/>
              <a:t>In contrast, artificial concepts are ones that we know by a specific set of characteristics that they always exhibit, such as what defines different basic shapes. (credit a: modification of work by Maarten </a:t>
            </a:r>
            <a:r>
              <a:rPr lang="en-US" sz="1500" dirty="0" err="1"/>
              <a:t>Takens</a:t>
            </a:r>
            <a:r>
              <a:rPr lang="en-US" sz="1500" dirty="0"/>
              <a:t>; credit b: modification of work by “</a:t>
            </a:r>
            <a:r>
              <a:rPr lang="en-US" sz="1500" dirty="0" err="1"/>
              <a:t>Shayan</a:t>
            </a:r>
            <a:r>
              <a:rPr lang="en-US" sz="1500" dirty="0"/>
              <a:t> (USA)”/Flickr)</a:t>
            </a:r>
          </a:p>
        </p:txBody>
      </p:sp>
      <p:pic>
        <p:nvPicPr>
          <p:cNvPr id="4" name="Figure" descr="Photograph A shows a snow covered landscape with the sun shining over it. Photograph B shows a sphere shaped object perched atop the corner of a cube shaped object. There is also a triangular object shown."/>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21253" b="-21253"/>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7.4</a:t>
            </a:r>
          </a:p>
        </p:txBody>
      </p:sp>
    </p:spTree>
    <p:extLst>
      <p:ext uri="{BB962C8B-B14F-4D97-AF65-F5344CB8AC3E}">
        <p14:creationId xmlns:p14="http://schemas.microsoft.com/office/powerpoint/2010/main" val="8635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What event schema do you perform when riding in an elevator? (credit: “Gideon”/Flickr)</a:t>
            </a:r>
          </a:p>
        </p:txBody>
      </p:sp>
      <p:pic>
        <p:nvPicPr>
          <p:cNvPr id="2" name="Figure" descr="A crowded elevator is shown. There are many people standing close to one anothe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54550" r="-54550"/>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7.5</a:t>
            </a:r>
          </a:p>
        </p:txBody>
      </p:sp>
    </p:spTree>
    <p:extLst>
      <p:ext uri="{BB962C8B-B14F-4D97-AF65-F5344CB8AC3E}">
        <p14:creationId xmlns:p14="http://schemas.microsoft.com/office/powerpoint/2010/main" val="1207365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Texting while driving is dangerous, but it is a difficult event schema for some people to resist.</a:t>
            </a:r>
          </a:p>
        </p:txBody>
      </p:sp>
      <p:pic>
        <p:nvPicPr>
          <p:cNvPr id="2" name="Figure" descr="A person's right hand is holding a cellular phone. The person is in the driver's seat of an automobile while on the road."/>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6906" r="-26906"/>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7.6</a:t>
            </a:r>
          </a:p>
        </p:txBody>
      </p:sp>
    </p:spTree>
    <p:extLst>
      <p:ext uri="{BB962C8B-B14F-4D97-AF65-F5344CB8AC3E}">
        <p14:creationId xmlns:p14="http://schemas.microsoft.com/office/powerpoint/2010/main" val="238750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These two works of art depict </a:t>
            </a:r>
            <a:r>
              <a:rPr lang="en-US" sz="1600" dirty="0" err="1"/>
              <a:t>saudade</a:t>
            </a:r>
            <a:r>
              <a:rPr lang="en-US" sz="1600" dirty="0"/>
              <a:t>. </a:t>
            </a:r>
            <a:r>
              <a:rPr lang="en-US" sz="1600" dirty="0">
                <a:solidFill>
                  <a:srgbClr val="6CB255"/>
                </a:solidFill>
              </a:rPr>
              <a:t>(a) </a:t>
            </a:r>
            <a:r>
              <a:rPr lang="en-US" sz="1600" dirty="0" err="1"/>
              <a:t>Saudade</a:t>
            </a:r>
            <a:r>
              <a:rPr lang="en-US" sz="1600" dirty="0"/>
              <a:t> de </a:t>
            </a:r>
            <a:r>
              <a:rPr lang="en-US" sz="1600" dirty="0" err="1"/>
              <a:t>Nápoles</a:t>
            </a:r>
            <a:r>
              <a:rPr lang="en-US" sz="1600" dirty="0"/>
              <a:t>, which is translated into “missing Naples,” was painted by Bertha Worms in 1895. </a:t>
            </a:r>
            <a:r>
              <a:rPr lang="en-US" sz="1600" dirty="0">
                <a:solidFill>
                  <a:srgbClr val="6CB255"/>
                </a:solidFill>
              </a:rPr>
              <a:t>(b) </a:t>
            </a:r>
            <a:r>
              <a:rPr lang="en-US" sz="1600" dirty="0"/>
              <a:t>Almeida </a:t>
            </a:r>
            <a:r>
              <a:rPr lang="en-US" sz="1600" dirty="0" err="1"/>
              <a:t>Júnior</a:t>
            </a:r>
            <a:r>
              <a:rPr lang="en-US" sz="1600" dirty="0"/>
              <a:t> painted </a:t>
            </a:r>
            <a:r>
              <a:rPr lang="en-US" sz="1600" dirty="0" err="1"/>
              <a:t>Saudade</a:t>
            </a:r>
            <a:r>
              <a:rPr lang="en-US" sz="1600" dirty="0"/>
              <a:t> in 1899.</a:t>
            </a:r>
          </a:p>
        </p:txBody>
      </p:sp>
      <p:pic>
        <p:nvPicPr>
          <p:cNvPr id="2" name="Figure" descr="Photograph A shows a painting of a person leaning against a ledge, slumped sideways over a box. Photograph B shows a painting of a person reading by a window."/>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38247" r="-38247"/>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7.7</a:t>
            </a:r>
          </a:p>
        </p:txBody>
      </p:sp>
    </p:spTree>
    <p:extLst>
      <p:ext uri="{BB962C8B-B14F-4D97-AF65-F5344CB8AC3E}">
        <p14:creationId xmlns:p14="http://schemas.microsoft.com/office/powerpoint/2010/main" val="2664169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How long did it take you to solve this </a:t>
            </a:r>
            <a:r>
              <a:rPr lang="en-US" sz="1600" dirty="0" err="1"/>
              <a:t>sudoku</a:t>
            </a:r>
            <a:r>
              <a:rPr lang="en-US" sz="1600" dirty="0"/>
              <a:t> puzzle? (You can see the answer at the end of this section.)</a:t>
            </a:r>
          </a:p>
        </p:txBody>
      </p:sp>
      <p:pic>
        <p:nvPicPr>
          <p:cNvPr id="4" name="Figure" descr="A four column by four row Sudoku puzzle is shown. The top left cell contains the number 3. The top right cell contains the number 2. The bottom right cell contains the number 1. The bottom left cell contains the number 4. The cell at the intersection of the second row and the second column contains the number 4. The cell to the right of that contains the number 1. The cell below the cell containing the number 1 contains the number 2. The cell to the left of the cell containing the number 2 contains the number 3."/>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65182" r="-65182"/>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7.8</a:t>
            </a:r>
          </a:p>
        </p:txBody>
      </p:sp>
    </p:spTree>
    <p:extLst>
      <p:ext uri="{BB962C8B-B14F-4D97-AF65-F5344CB8AC3E}">
        <p14:creationId xmlns:p14="http://schemas.microsoft.com/office/powerpoint/2010/main" val="3782180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963</TotalTime>
  <Words>1606</Words>
  <Application>Microsoft Office PowerPoint</Application>
  <PresentationFormat>On-screen Show (4:3)</PresentationFormat>
  <Paragraphs>77</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Black</vt:lpstr>
      <vt:lpstr>Calibri</vt:lpstr>
      <vt:lpstr>Essential</vt:lpstr>
      <vt:lpstr>Psychology</vt:lpstr>
      <vt:lpstr>Figure 7.1</vt:lpstr>
      <vt:lpstr>Figure 7.2</vt:lpstr>
      <vt:lpstr>Figure 7.3</vt:lpstr>
      <vt:lpstr>Figure 7.4</vt:lpstr>
      <vt:lpstr>Figure 7.5</vt:lpstr>
      <vt:lpstr>Figure 7.6</vt:lpstr>
      <vt:lpstr>Figure 7.7</vt:lpstr>
      <vt:lpstr>Figure 7.8</vt:lpstr>
      <vt:lpstr>Figure 7.9</vt:lpstr>
      <vt:lpstr>Figure 7.10</vt:lpstr>
      <vt:lpstr>BLANK Title</vt:lpstr>
      <vt:lpstr>Figure 7.11</vt:lpstr>
      <vt:lpstr>Figure 7.12</vt:lpstr>
      <vt:lpstr>Figure 7.13</vt:lpstr>
      <vt:lpstr>Figure 7.14</vt:lpstr>
      <vt:lpstr>Figure 7.15</vt:lpstr>
      <vt:lpstr>Figure 7.16</vt:lpstr>
      <vt:lpstr>Figure 7.17</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 Chapter 7 - THINKING AND INTELLIGENCE</dc:title>
  <dc:creator>Spuddy McSpare</dc:creator>
  <cp:lastModifiedBy>Conversion</cp:lastModifiedBy>
  <cp:revision>105</cp:revision>
  <cp:lastPrinted>2014-11-03T10:12:16Z</cp:lastPrinted>
  <dcterms:created xsi:type="dcterms:W3CDTF">2012-06-04T02:13:36Z</dcterms:created>
  <dcterms:modified xsi:type="dcterms:W3CDTF">2017-08-19T21:46:41Z</dcterms:modified>
</cp:coreProperties>
</file>