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4"/>
  </p:notesMasterIdLst>
  <p:handoutMasterIdLst>
    <p:handoutMasterId r:id="rId25"/>
  </p:handoutMasterIdLst>
  <p:sldIdLst>
    <p:sldId id="256" r:id="rId2"/>
    <p:sldId id="370" r:id="rId3"/>
    <p:sldId id="277" r:id="rId4"/>
    <p:sldId id="338" r:id="rId5"/>
    <p:sldId id="371" r:id="rId6"/>
    <p:sldId id="373" r:id="rId7"/>
    <p:sldId id="353" r:id="rId8"/>
    <p:sldId id="354" r:id="rId9"/>
    <p:sldId id="355" r:id="rId10"/>
    <p:sldId id="356" r:id="rId11"/>
    <p:sldId id="357" r:id="rId12"/>
    <p:sldId id="358" r:id="rId13"/>
    <p:sldId id="359" r:id="rId14"/>
    <p:sldId id="360" r:id="rId15"/>
    <p:sldId id="362" r:id="rId16"/>
    <p:sldId id="361" r:id="rId17"/>
    <p:sldId id="364" r:id="rId18"/>
    <p:sldId id="363" r:id="rId19"/>
    <p:sldId id="365" r:id="rId20"/>
    <p:sldId id="367" r:id="rId21"/>
    <p:sldId id="366" r:id="rId22"/>
    <p:sldId id="3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39" autoAdjust="0"/>
  </p:normalViewPr>
  <p:slideViewPr>
    <p:cSldViewPr snapToGrid="0" snapToObjects="1">
      <p:cViewPr varScale="1">
        <p:scale>
          <a:sx n="104" d="100"/>
          <a:sy n="104"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253904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136555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159442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358547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400839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85748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281218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403548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224643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293836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206031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275759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20</a:t>
            </a:fld>
            <a:endParaRPr lang="en-US"/>
          </a:p>
        </p:txBody>
      </p:sp>
    </p:spTree>
    <p:extLst>
      <p:ext uri="{BB962C8B-B14F-4D97-AF65-F5344CB8AC3E}">
        <p14:creationId xmlns:p14="http://schemas.microsoft.com/office/powerpoint/2010/main" val="1462945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4195171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22</a:t>
            </a:fld>
            <a:endParaRPr lang="en-US"/>
          </a:p>
        </p:txBody>
      </p:sp>
    </p:spTree>
    <p:extLst>
      <p:ext uri="{BB962C8B-B14F-4D97-AF65-F5344CB8AC3E}">
        <p14:creationId xmlns:p14="http://schemas.microsoft.com/office/powerpoint/2010/main" val="75685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139863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413453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155444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310998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35943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259109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201419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9C8A6CC2-9652-45B5-BDB3-D84E6329EECC}"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E367BF-AD9F-47BE-9BC8-0630C8B7BB20}" type="datetime4">
              <a:rPr lang="en-US" smtClean="0"/>
              <a:t>August 20,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519BB50-DE86-477E-89BD-7E302B62713A}"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3A3D00-D396-4540-9B2F-961C109493D3}" type="datetime4">
              <a:rPr lang="en-US" smtClean="0"/>
              <a:t>August 20,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344AFB2-448F-4904-8756-5F7746195414}" type="datetime4">
              <a:rPr lang="en-US" smtClean="0"/>
              <a:t>August 20, 2017</a:t>
            </a:fld>
            <a:endParaRPr lang="en-US" dirty="0"/>
          </a:p>
        </p:txBody>
      </p:sp>
      <p:sp>
        <p:nvSpPr>
          <p:cNvPr id="5" name="Footer Placeholder 4"/>
          <p:cNvSpPr>
            <a:spLocks noGrp="1"/>
          </p:cNvSpPr>
          <p:nvPr>
            <p:ph type="ftr" sz="quarter" idx="3"/>
          </p:nvPr>
        </p:nvSpPr>
        <p:spPr>
          <a:xfrm>
            <a:off x="457199" y="6492875"/>
            <a:ext cx="7810901"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437"/>
            <a:ext cx="9144000" cy="738636"/>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LIFESPAN DEVELOPMENT</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6976" y="789677"/>
            <a:ext cx="9150976" cy="641728"/>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pregnant woman receives an ultrasound as part of her prenatal care. (credit: United States Agency for International Development)</a:t>
            </a:r>
          </a:p>
        </p:txBody>
      </p:sp>
      <p:pic>
        <p:nvPicPr>
          <p:cNvPr id="4" name="Figure" descr="A pregnant woman is lying on a table being examined by a doctor. The doctor's hands are on her bell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219" r="-3921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9.9</a:t>
            </a:r>
          </a:p>
        </p:txBody>
      </p:sp>
    </p:spTree>
    <p:extLst>
      <p:ext uri="{BB962C8B-B14F-4D97-AF65-F5344CB8AC3E}">
        <p14:creationId xmlns:p14="http://schemas.microsoft.com/office/powerpoint/2010/main" val="119657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Children experience rapid physical changes through infancy and early childhood. (credit “left”: modification of work by Kerry </a:t>
            </a:r>
            <a:r>
              <a:rPr lang="en-US" sz="1600" dirty="0" err="1"/>
              <a:t>Ceszyk</a:t>
            </a:r>
            <a:r>
              <a:rPr lang="en-US" sz="1600" dirty="0"/>
              <a:t>; credit “middle-left”: modification of work by Kristi </a:t>
            </a:r>
            <a:r>
              <a:rPr lang="en-US" sz="1600" dirty="0" err="1"/>
              <a:t>Fausel</a:t>
            </a:r>
            <a:r>
              <a:rPr lang="en-US" sz="1600" dirty="0"/>
              <a:t>; credit “middle-right”: modification of work by “</a:t>
            </a:r>
            <a:r>
              <a:rPr lang="en-US" sz="1600" dirty="0" err="1"/>
              <a:t>devinf</a:t>
            </a:r>
            <a:r>
              <a:rPr lang="en-US" sz="1600" dirty="0"/>
              <a:t>”/Flickr; credit “right”: modification of work by Rose </a:t>
            </a:r>
            <a:r>
              <a:rPr lang="en-US" sz="1600" dirty="0" err="1"/>
              <a:t>Spielman</a:t>
            </a:r>
            <a:r>
              <a:rPr lang="en-US" sz="1600" dirty="0"/>
              <a:t>)</a:t>
            </a:r>
          </a:p>
        </p:txBody>
      </p:sp>
      <p:pic>
        <p:nvPicPr>
          <p:cNvPr id="4" name="Figure" descr="A collage of four photographs depicting babies is shown. From left to right they get progressively older. The far left photograph is a bundled up sleeping newborn. To the right is a picture of a toddler next to a toy giraffe. To the right is a baby blowing out a single candle. To the far right is a child on a swing se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36730" b="-3673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9.10</a:t>
            </a:r>
          </a:p>
        </p:txBody>
      </p:sp>
    </p:spTree>
    <p:extLst>
      <p:ext uri="{BB962C8B-B14F-4D97-AF65-F5344CB8AC3E}">
        <p14:creationId xmlns:p14="http://schemas.microsoft.com/office/powerpoint/2010/main" val="340952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a:t>
            </a:r>
            <a:r>
              <a:rPr lang="en-US" sz="1600" dirty="0" err="1"/>
              <a:t>Baillargeon’s</a:t>
            </a:r>
            <a:r>
              <a:rPr lang="en-US" sz="1600" dirty="0"/>
              <a:t> study, infants observed a truck </a:t>
            </a:r>
            <a:r>
              <a:rPr lang="en-US" sz="1600" dirty="0">
                <a:solidFill>
                  <a:srgbClr val="6CB255"/>
                </a:solidFill>
              </a:rPr>
              <a:t>(a) </a:t>
            </a:r>
            <a:r>
              <a:rPr lang="en-US" sz="1600" dirty="0"/>
              <a:t>roll down an unobstructed track, </a:t>
            </a:r>
            <a:r>
              <a:rPr lang="en-US" sz="1600" dirty="0">
                <a:solidFill>
                  <a:srgbClr val="6CB255"/>
                </a:solidFill>
              </a:rPr>
              <a:t>(b) </a:t>
            </a:r>
            <a:r>
              <a:rPr lang="en-US" sz="1600" dirty="0"/>
              <a:t>roll down an unobstructed track with an obstruction (box) beside it, and </a:t>
            </a:r>
            <a:r>
              <a:rPr lang="en-US" sz="1600" dirty="0">
                <a:solidFill>
                  <a:srgbClr val="6CB255"/>
                </a:solidFill>
              </a:rPr>
              <a:t>(c) </a:t>
            </a:r>
            <a:r>
              <a:rPr lang="en-US" sz="1600" dirty="0"/>
              <a:t>roll down and pass through what appeared to be an obstruction.</a:t>
            </a:r>
          </a:p>
        </p:txBody>
      </p:sp>
      <p:pic>
        <p:nvPicPr>
          <p:cNvPr id="4" name="Figure" descr="Image A shows a toy truck coasting along a track unobstructed. Image B shows a toy truck coasting along a track with a box in the background. Image C shows a truck coasting along a track and going through what appears to be an obstructio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2565" b="-6256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9.11</a:t>
            </a:r>
          </a:p>
        </p:txBody>
      </p:sp>
    </p:spTree>
    <p:extLst>
      <p:ext uri="{BB962C8B-B14F-4D97-AF65-F5344CB8AC3E}">
        <p14:creationId xmlns:p14="http://schemas.microsoft.com/office/powerpoint/2010/main" val="278021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Because they understand luck and fairness, children in middle and late childhood (6–11 years old) are able to follow rules for games. (credit: Edwin Martinez)</a:t>
            </a:r>
          </a:p>
        </p:txBody>
      </p:sp>
      <p:pic>
        <p:nvPicPr>
          <p:cNvPr id="4" name="Figure" descr="A photograph of children playing baseball is shown. Five children are in the picture, two on one team, and three on the oth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97" r="-2619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9.12</a:t>
            </a:r>
          </a:p>
        </p:txBody>
      </p:sp>
    </p:spTree>
    <p:extLst>
      <p:ext uri="{BB962C8B-B14F-4D97-AF65-F5344CB8AC3E}">
        <p14:creationId xmlns:p14="http://schemas.microsoft.com/office/powerpoint/2010/main" val="59924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Mutually enjoyable interactions promote the mother-infant bond. (credit: Peter Shanks)</a:t>
            </a:r>
          </a:p>
        </p:txBody>
      </p:sp>
      <p:pic>
        <p:nvPicPr>
          <p:cNvPr id="4" name="Figure" descr="A person is shown holding an infan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9.13</a:t>
            </a:r>
          </a:p>
        </p:txBody>
      </p:sp>
    </p:spTree>
    <p:extLst>
      <p:ext uri="{BB962C8B-B14F-4D97-AF65-F5344CB8AC3E}">
        <p14:creationId xmlns:p14="http://schemas.microsoft.com/office/powerpoint/2010/main" val="258423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secure attachment, the parent provides a secure base for the toddler, allowing him to securely explore his environment. (credit: Kerry </a:t>
            </a:r>
            <a:r>
              <a:rPr lang="en-US" sz="1600" dirty="0" err="1"/>
              <a:t>Ceszyk</a:t>
            </a:r>
            <a:r>
              <a:rPr lang="en-US" sz="1600" dirty="0"/>
              <a:t>)</a:t>
            </a:r>
          </a:p>
        </p:txBody>
      </p:sp>
      <p:pic>
        <p:nvPicPr>
          <p:cNvPr id="4" name="Figure" descr="A photograph shows a person squatting down next to a small child who is standing up."/>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151" r="-3615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9.14</a:t>
            </a:r>
          </a:p>
        </p:txBody>
      </p:sp>
    </p:spTree>
    <p:extLst>
      <p:ext uri="{BB962C8B-B14F-4D97-AF65-F5344CB8AC3E}">
        <p14:creationId xmlns:p14="http://schemas.microsoft.com/office/powerpoint/2010/main" val="115181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Peers are a primary influence on our development in adolescence. (credit: Sheila </a:t>
            </a:r>
            <a:r>
              <a:rPr lang="en-US" sz="1600" dirty="0" err="1"/>
              <a:t>Tostes</a:t>
            </a:r>
            <a:r>
              <a:rPr lang="en-US" sz="1600" dirty="0"/>
              <a:t>)</a:t>
            </a:r>
          </a:p>
        </p:txBody>
      </p:sp>
      <p:pic>
        <p:nvPicPr>
          <p:cNvPr id="4" name="Figure" descr="Several people are congregated by the beach. There is a net in the backgrou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9.15</a:t>
            </a:r>
          </a:p>
        </p:txBody>
      </p:sp>
    </p:spTree>
    <p:extLst>
      <p:ext uri="{BB962C8B-B14F-4D97-AF65-F5344CB8AC3E}">
        <p14:creationId xmlns:p14="http://schemas.microsoft.com/office/powerpoint/2010/main" val="141170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Brain growth continues into the early 20s. The development of the frontal lobe, in particular, is important during this stage.</a:t>
            </a:r>
          </a:p>
        </p:txBody>
      </p:sp>
      <p:pic>
        <p:nvPicPr>
          <p:cNvPr id="4" name="Figure" descr="An illustration of a brain is shown with the frontal lobe label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618" r="-35618"/>
          <a:stretch>
            <a:fillRect/>
          </a:stretch>
        </p:blipFill>
        <p:spPr/>
      </p:pic>
      <p:pic>
        <p:nvPicPr>
          <p:cNvPr id="8" name="Opa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9.16</a:t>
            </a:r>
          </a:p>
        </p:txBody>
      </p:sp>
    </p:spTree>
    <p:extLst>
      <p:ext uri="{BB962C8B-B14F-4D97-AF65-F5344CB8AC3E}">
        <p14:creationId xmlns:p14="http://schemas.microsoft.com/office/powerpoint/2010/main" val="46837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Teenage thinking is characterized by the ability to reason logically and solve hypothetical problems such as how to design, plan, and build a structure. (credit: U.S. Army RDECOM)</a:t>
            </a:r>
          </a:p>
        </p:txBody>
      </p:sp>
      <p:pic>
        <p:nvPicPr>
          <p:cNvPr id="3" name="Figure" descr="A picture shows four people gathered around a table attempting to figure out a problem togeth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9.17</a:t>
            </a:r>
          </a:p>
        </p:txBody>
      </p:sp>
    </p:spTree>
    <p:extLst>
      <p:ext uri="{BB962C8B-B14F-4D97-AF65-F5344CB8AC3E}">
        <p14:creationId xmlns:p14="http://schemas.microsoft.com/office/powerpoint/2010/main" val="372004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Physical declines of middle and late adulthood can be minimized with proper exercise, nutrition, and an active lifestyle. (credit: modification of work by Peter Stevens)</a:t>
            </a:r>
          </a:p>
        </p:txBody>
      </p:sp>
      <p:pic>
        <p:nvPicPr>
          <p:cNvPr id="4" name="Figure" descr="A picture shows a person in a harness ascending a climbing wall."/>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766" r="-3576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9.18</a:t>
            </a:r>
          </a:p>
        </p:txBody>
      </p:sp>
    </p:spTree>
    <p:extLst>
      <p:ext uri="{BB962C8B-B14F-4D97-AF65-F5344CB8AC3E}">
        <p14:creationId xmlns:p14="http://schemas.microsoft.com/office/powerpoint/2010/main" val="25779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How have you changed since childhood? How are you the same? What will your life be like 25 years from now? Fifty years from now? Lifespan development studies how you change as well as how you remain the same over the course of your life. (credit: modification of work by Giles Cook)</a:t>
            </a:r>
            <a:endParaRPr lang="en-US" sz="1800" dirty="0"/>
          </a:p>
        </p:txBody>
      </p:sp>
      <p:pic>
        <p:nvPicPr>
          <p:cNvPr id="4" name="Figure" descr="A picture shows two intertwined hands. One is the large hand of an adult, and the other is the tiny hand of an infant. The infant's entire hand grasp is about the size of a single adult finge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0881" r="-2088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a:t>
            </a:r>
          </a:p>
        </p:txBody>
      </p:sp>
    </p:spTree>
    <p:extLst>
      <p:ext uri="{BB962C8B-B14F-4D97-AF65-F5344CB8AC3E}">
        <p14:creationId xmlns:p14="http://schemas.microsoft.com/office/powerpoint/2010/main" val="373495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Cognitive activities such as playing mahjong, chess, or other games, can keep you mentally fit. The same is true for solo pastimes like reading and completing crossword puzzles. (credit: Philippe Put)</a:t>
            </a:r>
          </a:p>
        </p:txBody>
      </p:sp>
      <p:pic>
        <p:nvPicPr>
          <p:cNvPr id="4" name="Figure" descr="A picture shows three people at a table leaning over a board gam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9.19</a:t>
            </a:r>
          </a:p>
        </p:txBody>
      </p:sp>
    </p:spTree>
    <p:extLst>
      <p:ext uri="{BB962C8B-B14F-4D97-AF65-F5344CB8AC3E}">
        <p14:creationId xmlns:p14="http://schemas.microsoft.com/office/powerpoint/2010/main" val="283478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Social support is important as we age. (credit: Gabriel Rocha)</a:t>
            </a:r>
          </a:p>
        </p:txBody>
      </p:sp>
      <p:pic>
        <p:nvPicPr>
          <p:cNvPr id="4" name="Figure" descr="Four people are sitting on a bench looking off in the same direc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9.20</a:t>
            </a:r>
          </a:p>
        </p:txBody>
      </p:sp>
    </p:spTree>
    <p:extLst>
      <p:ext uri="{BB962C8B-B14F-4D97-AF65-F5344CB8AC3E}">
        <p14:creationId xmlns:p14="http://schemas.microsoft.com/office/powerpoint/2010/main" val="87082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some cultures, people’s bodies may be buried in a cemetery after death. (credit: Christina </a:t>
            </a:r>
            <a:r>
              <a:rPr lang="en-US" sz="1600" dirty="0" err="1"/>
              <a:t>Rutz</a:t>
            </a:r>
            <a:r>
              <a:rPr lang="en-US" sz="1600" dirty="0"/>
              <a:t>)</a:t>
            </a:r>
          </a:p>
        </p:txBody>
      </p:sp>
      <p:pic>
        <p:nvPicPr>
          <p:cNvPr id="3" name="Figure" descr="A cemetery with many gravestones among the grass and trees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9.21</a:t>
            </a:r>
          </a:p>
        </p:txBody>
      </p:sp>
    </p:spTree>
    <p:extLst>
      <p:ext uri="{BB962C8B-B14F-4D97-AF65-F5344CB8AC3E}">
        <p14:creationId xmlns:p14="http://schemas.microsoft.com/office/powerpoint/2010/main" val="296204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concept of continuous development can be visualized as a smooth slope of progression, whereas discontinuous development sees growth in more discrete stages.</a:t>
            </a:r>
          </a:p>
        </p:txBody>
      </p:sp>
      <p:pic>
        <p:nvPicPr>
          <p:cNvPr id="4" name="Figure" descr="Continuous and Discontinuous development are shown side by side using two separate pictures. The first picture is a triangle labeled &quot;Continuous Development&quot; which slopes upward from Infancy to Adulthood in a straight line. The second picture is 4 bars side by side labeled &quot;Discontinuous Development&quot; which get higher from Infancy to Adulthood. These bars resemble a staircas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9557" b="-2955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All children across the world love to play. Whether in </a:t>
            </a:r>
            <a:r>
              <a:rPr lang="en-US" sz="1600" dirty="0">
                <a:solidFill>
                  <a:srgbClr val="6CB255"/>
                </a:solidFill>
              </a:rPr>
              <a:t>(a) </a:t>
            </a:r>
            <a:r>
              <a:rPr lang="en-US" sz="1600" dirty="0"/>
              <a:t>Florida or </a:t>
            </a:r>
            <a:r>
              <a:rPr lang="en-US" sz="1600" dirty="0">
                <a:solidFill>
                  <a:srgbClr val="6CB255"/>
                </a:solidFill>
              </a:rPr>
              <a:t>(b) </a:t>
            </a:r>
            <a:r>
              <a:rPr lang="en-US" sz="1600" dirty="0"/>
              <a:t>South Africa, children enjoy exploring sand, sunshine, and the sea. (credit a: modification of work by “Visit St. Pete/Clearwater”/Flickr; credit b: modification of work by “</a:t>
            </a:r>
            <a:r>
              <a:rPr lang="en-US" sz="1600" dirty="0" err="1"/>
              <a:t>stringer_bel</a:t>
            </a:r>
            <a:r>
              <a:rPr lang="en-US" sz="1600" dirty="0"/>
              <a:t>”/Flickr)</a:t>
            </a:r>
          </a:p>
        </p:txBody>
      </p:sp>
      <p:pic>
        <p:nvPicPr>
          <p:cNvPr id="3" name="Figure" descr="Photograph A shows two children wearing inner tubes playing in the shallow water at the beach. Photograph B shows two children playing in the sand at a beach."/>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187" b="-918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a:t>
            </a:r>
          </a:p>
        </p:txBody>
      </p:sp>
    </p:spTree>
    <p:extLst>
      <p:ext uri="{BB962C8B-B14F-4D97-AF65-F5344CB8AC3E}">
        <p14:creationId xmlns:p14="http://schemas.microsoft.com/office/powerpoint/2010/main" val="3028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8109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Erik Erikson proposed the psychosocial theory of development. In each stage of Erikson’s theory, there is a psychosocial task that we must master in order to feel a sense of competence.</a:t>
            </a:r>
          </a:p>
        </p:txBody>
      </p:sp>
      <p:pic>
        <p:nvPicPr>
          <p:cNvPr id="2" name="Figure" descr="A photograph depicts Erik Erikson in his later yea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57200" y="1216025"/>
            <a:ext cx="4032250" cy="5040312"/>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9.4</a:t>
            </a:r>
          </a:p>
        </p:txBody>
      </p:sp>
    </p:spTree>
    <p:extLst>
      <p:ext uri="{BB962C8B-B14F-4D97-AF65-F5344CB8AC3E}">
        <p14:creationId xmlns:p14="http://schemas.microsoft.com/office/powerpoint/2010/main" val="133057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8109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Jean Piaget spent over 50 years studying children and how their minds develop.</a:t>
            </a:r>
          </a:p>
        </p:txBody>
      </p:sp>
      <p:pic>
        <p:nvPicPr>
          <p:cNvPr id="2" name="Figure" descr="A photograph depicts Jean Piaget in his later yea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113" r="-14113"/>
          <a:stretch>
            <a:fillRect/>
          </a:stretch>
        </p:blipFill>
        <p:spPr>
          <a:xfrm>
            <a:off x="4489450" y="1108075"/>
            <a:ext cx="4030663"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9.5</a:t>
            </a:r>
          </a:p>
        </p:txBody>
      </p:sp>
    </p:spTree>
    <p:extLst>
      <p:ext uri="{BB962C8B-B14F-4D97-AF65-F5344CB8AC3E}">
        <p14:creationId xmlns:p14="http://schemas.microsoft.com/office/powerpoint/2010/main" val="56501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Kohlberg identified three levels of moral reasoning: pre-conventional, conventional, and post-conventional: Each level is associated with increasingly complex stages of moral development.</a:t>
            </a:r>
          </a:p>
        </p:txBody>
      </p:sp>
      <p:pic>
        <p:nvPicPr>
          <p:cNvPr id="4" name="Figure" descr="Nine boxes are arranged in rows and columns of three. The top left box contains &quot;Level 1, Pre-conventional Morality.&quot; A line connects this box with another box to the right containing &quot;Stage 1, Obedience and punishment: behavior driven by avoiding punishment.&quot; To the right is another box connected by a line containing &quot;Stage 2, Individual interest: behavior driven by self-interest and rewards.&quot; The middle left box contains &quot;Level 2, Conventional Morality.&quot; A line connects this box with another box to the right containing &quot;Stage 3, Interpersonal: behavior driven by social approval.&quot; To the right is another box connected by a line containing &quot;Stage 4, Authority: behavior driven by obeying authority and conforming to social order.&quot; The lower left box contains &quot;Level 3, Post-conventional Morality.&quot; A line connects this box with another box to the right containing &quot;Stage 5, Social contract: behavior driven by balance of social order and individual rights.&quot; To the right is another box connected by a line containing &quot;Stage 6, Universal ethics: behavior driven by internal moral principles.&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8854" r="-4885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9.6</a:t>
            </a:r>
          </a:p>
        </p:txBody>
      </p:sp>
    </p:spTree>
    <p:extLst>
      <p:ext uri="{BB962C8B-B14F-4D97-AF65-F5344CB8AC3E}">
        <p14:creationId xmlns:p14="http://schemas.microsoft.com/office/powerpoint/2010/main" val="399666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Sperm and ovum fuse at the point of conception.</a:t>
            </a:r>
          </a:p>
        </p:txBody>
      </p:sp>
      <p:pic>
        <p:nvPicPr>
          <p:cNvPr id="4" name="Figure" descr="A microscopic picture shows a single sperm fusing with the ovum."/>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890" r="-2789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9.7</a:t>
            </a:r>
          </a:p>
        </p:txBody>
      </p:sp>
    </p:spTree>
    <p:extLst>
      <p:ext uri="{BB962C8B-B14F-4D97-AF65-F5344CB8AC3E}">
        <p14:creationId xmlns:p14="http://schemas.microsoft.com/office/powerpoint/2010/main" val="191349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During the fetal stage, the baby's brain develops and the body adds size and weight, until the fetus reaches full-term development.</a:t>
            </a:r>
          </a:p>
        </p:txBody>
      </p:sp>
      <p:pic>
        <p:nvPicPr>
          <p:cNvPr id="4" name="Figure" descr="The growth of a fetus is shown using nine pictures in different stages of development. For each stage, there is a picture of a fetus which gets progressively larger and more mature. The first stage is labeled &quot;9 weeks; fetal stage begins.&quot; The second stage is labeled &quot;12 weeks; sex organs differentiate.&quot; The third stage is labeled &quot;16 weeks; fingers and toes develop.&quot; The fourth stage is labeled &quot;20 weeks; hearing begins.&quot; The fifth stage is labeled &quot;24 weeks; lungs begin to develop.&quot; The sixth stage is labeled &quot;28 weeks; brain grows rapidly.&quot; The seventh stage is labeled &quot;32 weeks; bones fully develop.&quot; The eighth stage is labeled &quot;36 weeks; muscles fully develop.&quot; The ninth stage is labeled &quot;40 weeks; full-term development.&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70224" r="-7022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9.8</a:t>
            </a:r>
          </a:p>
        </p:txBody>
      </p:sp>
    </p:spTree>
    <p:extLst>
      <p:ext uri="{BB962C8B-B14F-4D97-AF65-F5344CB8AC3E}">
        <p14:creationId xmlns:p14="http://schemas.microsoft.com/office/powerpoint/2010/main" val="1696719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1025</TotalTime>
  <Words>1916</Words>
  <Application>Microsoft Office PowerPoint</Application>
  <PresentationFormat>On-screen Show (4:3)</PresentationFormat>
  <Paragraphs>88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Psychology</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lpstr>Figure 9.19</vt:lpstr>
      <vt:lpstr>Figure 9.20</vt:lpstr>
      <vt:lpstr>Figure 9.21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9 - LIFESPAN DEVELOPMENT</dc:title>
  <dc:creator>Spuddy McSpare</dc:creator>
  <cp:lastModifiedBy>Conversion</cp:lastModifiedBy>
  <cp:revision>118</cp:revision>
  <dcterms:created xsi:type="dcterms:W3CDTF">2012-06-04T02:13:36Z</dcterms:created>
  <dcterms:modified xsi:type="dcterms:W3CDTF">2017-08-19T22:50:36Z</dcterms:modified>
</cp:coreProperties>
</file>