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4"/>
  </p:notesMasterIdLst>
  <p:handoutMasterIdLst>
    <p:handoutMasterId r:id="rId35"/>
  </p:handoutMasterIdLst>
  <p:sldIdLst>
    <p:sldId id="256" r:id="rId2"/>
    <p:sldId id="370" r:id="rId3"/>
    <p:sldId id="429" r:id="rId4"/>
    <p:sldId id="430" r:id="rId5"/>
    <p:sldId id="431" r:id="rId6"/>
    <p:sldId id="401" r:id="rId7"/>
    <p:sldId id="402" r:id="rId8"/>
    <p:sldId id="403" r:id="rId9"/>
    <p:sldId id="404" r:id="rId10"/>
    <p:sldId id="405" r:id="rId11"/>
    <p:sldId id="391" r:id="rId12"/>
    <p:sldId id="406" r:id="rId13"/>
    <p:sldId id="407" r:id="rId14"/>
    <p:sldId id="409" r:id="rId15"/>
    <p:sldId id="408" r:id="rId16"/>
    <p:sldId id="411" r:id="rId17"/>
    <p:sldId id="412" r:id="rId18"/>
    <p:sldId id="410" r:id="rId19"/>
    <p:sldId id="376" r:id="rId20"/>
    <p:sldId id="413" r:id="rId21"/>
    <p:sldId id="432" r:id="rId22"/>
    <p:sldId id="414" r:id="rId23"/>
    <p:sldId id="418" r:id="rId24"/>
    <p:sldId id="417" r:id="rId25"/>
    <p:sldId id="433" r:id="rId26"/>
    <p:sldId id="416" r:id="rId27"/>
    <p:sldId id="421" r:id="rId28"/>
    <p:sldId id="422" r:id="rId29"/>
    <p:sldId id="420" r:id="rId30"/>
    <p:sldId id="424" r:id="rId31"/>
    <p:sldId id="423" r:id="rId32"/>
    <p:sldId id="42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526" autoAdjust="0"/>
    <p:restoredTop sz="94595" autoAdjust="0"/>
  </p:normalViewPr>
  <p:slideViewPr>
    <p:cSldViewPr snapToGrid="0" snapToObjects="1">
      <p:cViewPr varScale="1">
        <p:scale>
          <a:sx n="104" d="100"/>
          <a:sy n="104" d="100"/>
        </p:scale>
        <p:origin x="4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a:t>
            </a:fld>
            <a:endParaRPr lang="en-US"/>
          </a:p>
        </p:txBody>
      </p:sp>
    </p:spTree>
    <p:extLst>
      <p:ext uri="{BB962C8B-B14F-4D97-AF65-F5344CB8AC3E}">
        <p14:creationId xmlns:p14="http://schemas.microsoft.com/office/powerpoint/2010/main" val="279435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10</a:t>
            </a:fld>
            <a:endParaRPr lang="en-US"/>
          </a:p>
        </p:txBody>
      </p:sp>
    </p:spTree>
    <p:extLst>
      <p:ext uri="{BB962C8B-B14F-4D97-AF65-F5344CB8AC3E}">
        <p14:creationId xmlns:p14="http://schemas.microsoft.com/office/powerpoint/2010/main" val="243530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11</a:t>
            </a:fld>
            <a:endParaRPr lang="en-US"/>
          </a:p>
        </p:txBody>
      </p:sp>
    </p:spTree>
    <p:extLst>
      <p:ext uri="{BB962C8B-B14F-4D97-AF65-F5344CB8AC3E}">
        <p14:creationId xmlns:p14="http://schemas.microsoft.com/office/powerpoint/2010/main" val="268574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12</a:t>
            </a:fld>
            <a:endParaRPr lang="en-US"/>
          </a:p>
        </p:txBody>
      </p:sp>
    </p:spTree>
    <p:extLst>
      <p:ext uri="{BB962C8B-B14F-4D97-AF65-F5344CB8AC3E}">
        <p14:creationId xmlns:p14="http://schemas.microsoft.com/office/powerpoint/2010/main" val="684179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13</a:t>
            </a:fld>
            <a:endParaRPr lang="en-US"/>
          </a:p>
        </p:txBody>
      </p:sp>
    </p:spTree>
    <p:extLst>
      <p:ext uri="{BB962C8B-B14F-4D97-AF65-F5344CB8AC3E}">
        <p14:creationId xmlns:p14="http://schemas.microsoft.com/office/powerpoint/2010/main" val="3499909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14</a:t>
            </a:fld>
            <a:endParaRPr lang="en-US"/>
          </a:p>
        </p:txBody>
      </p:sp>
    </p:spTree>
    <p:extLst>
      <p:ext uri="{BB962C8B-B14F-4D97-AF65-F5344CB8AC3E}">
        <p14:creationId xmlns:p14="http://schemas.microsoft.com/office/powerpoint/2010/main" val="398878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15</a:t>
            </a:fld>
            <a:endParaRPr lang="en-US"/>
          </a:p>
        </p:txBody>
      </p:sp>
    </p:spTree>
    <p:extLst>
      <p:ext uri="{BB962C8B-B14F-4D97-AF65-F5344CB8AC3E}">
        <p14:creationId xmlns:p14="http://schemas.microsoft.com/office/powerpoint/2010/main" val="106295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16</a:t>
            </a:fld>
            <a:endParaRPr lang="en-US"/>
          </a:p>
        </p:txBody>
      </p:sp>
    </p:spTree>
    <p:extLst>
      <p:ext uri="{BB962C8B-B14F-4D97-AF65-F5344CB8AC3E}">
        <p14:creationId xmlns:p14="http://schemas.microsoft.com/office/powerpoint/2010/main" val="259603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17</a:t>
            </a:fld>
            <a:endParaRPr lang="en-US"/>
          </a:p>
        </p:txBody>
      </p:sp>
    </p:spTree>
    <p:extLst>
      <p:ext uri="{BB962C8B-B14F-4D97-AF65-F5344CB8AC3E}">
        <p14:creationId xmlns:p14="http://schemas.microsoft.com/office/powerpoint/2010/main" val="1362107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18</a:t>
            </a:fld>
            <a:endParaRPr lang="en-US"/>
          </a:p>
        </p:txBody>
      </p:sp>
    </p:spTree>
    <p:extLst>
      <p:ext uri="{BB962C8B-B14F-4D97-AF65-F5344CB8AC3E}">
        <p14:creationId xmlns:p14="http://schemas.microsoft.com/office/powerpoint/2010/main" val="18302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19</a:t>
            </a:fld>
            <a:endParaRPr lang="en-US"/>
          </a:p>
        </p:txBody>
      </p:sp>
    </p:spTree>
    <p:extLst>
      <p:ext uri="{BB962C8B-B14F-4D97-AF65-F5344CB8AC3E}">
        <p14:creationId xmlns:p14="http://schemas.microsoft.com/office/powerpoint/2010/main" val="193862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a:t>
            </a:fld>
            <a:endParaRPr lang="en-US"/>
          </a:p>
        </p:txBody>
      </p:sp>
    </p:spTree>
    <p:extLst>
      <p:ext uri="{BB962C8B-B14F-4D97-AF65-F5344CB8AC3E}">
        <p14:creationId xmlns:p14="http://schemas.microsoft.com/office/powerpoint/2010/main" val="3731865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20</a:t>
            </a:fld>
            <a:endParaRPr lang="en-US"/>
          </a:p>
        </p:txBody>
      </p:sp>
    </p:spTree>
    <p:extLst>
      <p:ext uri="{BB962C8B-B14F-4D97-AF65-F5344CB8AC3E}">
        <p14:creationId xmlns:p14="http://schemas.microsoft.com/office/powerpoint/2010/main" val="130773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21</a:t>
            </a:fld>
            <a:endParaRPr lang="en-US"/>
          </a:p>
        </p:txBody>
      </p:sp>
    </p:spTree>
    <p:extLst>
      <p:ext uri="{BB962C8B-B14F-4D97-AF65-F5344CB8AC3E}">
        <p14:creationId xmlns:p14="http://schemas.microsoft.com/office/powerpoint/2010/main" val="132470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22</a:t>
            </a:fld>
            <a:endParaRPr lang="en-US"/>
          </a:p>
        </p:txBody>
      </p:sp>
    </p:spTree>
    <p:extLst>
      <p:ext uri="{BB962C8B-B14F-4D97-AF65-F5344CB8AC3E}">
        <p14:creationId xmlns:p14="http://schemas.microsoft.com/office/powerpoint/2010/main" val="1198847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23</a:t>
            </a:fld>
            <a:endParaRPr lang="en-US"/>
          </a:p>
        </p:txBody>
      </p:sp>
    </p:spTree>
    <p:extLst>
      <p:ext uri="{BB962C8B-B14F-4D97-AF65-F5344CB8AC3E}">
        <p14:creationId xmlns:p14="http://schemas.microsoft.com/office/powerpoint/2010/main" val="792557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24</a:t>
            </a:fld>
            <a:endParaRPr lang="en-US"/>
          </a:p>
        </p:txBody>
      </p:sp>
    </p:spTree>
    <p:extLst>
      <p:ext uri="{BB962C8B-B14F-4D97-AF65-F5344CB8AC3E}">
        <p14:creationId xmlns:p14="http://schemas.microsoft.com/office/powerpoint/2010/main" val="2404499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25</a:t>
            </a:fld>
            <a:endParaRPr lang="en-US"/>
          </a:p>
        </p:txBody>
      </p:sp>
    </p:spTree>
    <p:extLst>
      <p:ext uri="{BB962C8B-B14F-4D97-AF65-F5344CB8AC3E}">
        <p14:creationId xmlns:p14="http://schemas.microsoft.com/office/powerpoint/2010/main" val="2999468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26</a:t>
            </a:fld>
            <a:endParaRPr lang="en-US"/>
          </a:p>
        </p:txBody>
      </p:sp>
    </p:spTree>
    <p:extLst>
      <p:ext uri="{BB962C8B-B14F-4D97-AF65-F5344CB8AC3E}">
        <p14:creationId xmlns:p14="http://schemas.microsoft.com/office/powerpoint/2010/main" val="3167463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27</a:t>
            </a:fld>
            <a:endParaRPr lang="en-US"/>
          </a:p>
        </p:txBody>
      </p:sp>
    </p:spTree>
    <p:extLst>
      <p:ext uri="{BB962C8B-B14F-4D97-AF65-F5344CB8AC3E}">
        <p14:creationId xmlns:p14="http://schemas.microsoft.com/office/powerpoint/2010/main" val="485555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28</a:t>
            </a:fld>
            <a:endParaRPr lang="en-US"/>
          </a:p>
        </p:txBody>
      </p:sp>
    </p:spTree>
    <p:extLst>
      <p:ext uri="{BB962C8B-B14F-4D97-AF65-F5344CB8AC3E}">
        <p14:creationId xmlns:p14="http://schemas.microsoft.com/office/powerpoint/2010/main" val="3885411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29</a:t>
            </a:fld>
            <a:endParaRPr lang="en-US"/>
          </a:p>
        </p:txBody>
      </p:sp>
    </p:spTree>
    <p:extLst>
      <p:ext uri="{BB962C8B-B14F-4D97-AF65-F5344CB8AC3E}">
        <p14:creationId xmlns:p14="http://schemas.microsoft.com/office/powerpoint/2010/main" val="321461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a:t>
            </a:fld>
            <a:endParaRPr lang="en-US"/>
          </a:p>
        </p:txBody>
      </p:sp>
    </p:spTree>
    <p:extLst>
      <p:ext uri="{BB962C8B-B14F-4D97-AF65-F5344CB8AC3E}">
        <p14:creationId xmlns:p14="http://schemas.microsoft.com/office/powerpoint/2010/main" val="937376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30</a:t>
            </a:fld>
            <a:endParaRPr lang="en-US"/>
          </a:p>
        </p:txBody>
      </p:sp>
    </p:spTree>
    <p:extLst>
      <p:ext uri="{BB962C8B-B14F-4D97-AF65-F5344CB8AC3E}">
        <p14:creationId xmlns:p14="http://schemas.microsoft.com/office/powerpoint/2010/main" val="259709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31</a:t>
            </a:fld>
            <a:endParaRPr lang="en-US"/>
          </a:p>
        </p:txBody>
      </p:sp>
    </p:spTree>
    <p:extLst>
      <p:ext uri="{BB962C8B-B14F-4D97-AF65-F5344CB8AC3E}">
        <p14:creationId xmlns:p14="http://schemas.microsoft.com/office/powerpoint/2010/main" val="1577979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32</a:t>
            </a:fld>
            <a:endParaRPr lang="en-US"/>
          </a:p>
        </p:txBody>
      </p:sp>
    </p:spTree>
    <p:extLst>
      <p:ext uri="{BB962C8B-B14F-4D97-AF65-F5344CB8AC3E}">
        <p14:creationId xmlns:p14="http://schemas.microsoft.com/office/powerpoint/2010/main" val="152525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4</a:t>
            </a:fld>
            <a:endParaRPr lang="en-US"/>
          </a:p>
        </p:txBody>
      </p:sp>
    </p:spTree>
    <p:extLst>
      <p:ext uri="{BB962C8B-B14F-4D97-AF65-F5344CB8AC3E}">
        <p14:creationId xmlns:p14="http://schemas.microsoft.com/office/powerpoint/2010/main" val="168382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5</a:t>
            </a:fld>
            <a:endParaRPr lang="en-US"/>
          </a:p>
        </p:txBody>
      </p:sp>
    </p:spTree>
    <p:extLst>
      <p:ext uri="{BB962C8B-B14F-4D97-AF65-F5344CB8AC3E}">
        <p14:creationId xmlns:p14="http://schemas.microsoft.com/office/powerpoint/2010/main" val="17424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6</a:t>
            </a:fld>
            <a:endParaRPr lang="en-US"/>
          </a:p>
        </p:txBody>
      </p:sp>
    </p:spTree>
    <p:extLst>
      <p:ext uri="{BB962C8B-B14F-4D97-AF65-F5344CB8AC3E}">
        <p14:creationId xmlns:p14="http://schemas.microsoft.com/office/powerpoint/2010/main" val="326386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7</a:t>
            </a:fld>
            <a:endParaRPr lang="en-US"/>
          </a:p>
        </p:txBody>
      </p:sp>
    </p:spTree>
    <p:extLst>
      <p:ext uri="{BB962C8B-B14F-4D97-AF65-F5344CB8AC3E}">
        <p14:creationId xmlns:p14="http://schemas.microsoft.com/office/powerpoint/2010/main" val="408638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8</a:t>
            </a:fld>
            <a:endParaRPr lang="en-US"/>
          </a:p>
        </p:txBody>
      </p:sp>
    </p:spTree>
    <p:extLst>
      <p:ext uri="{BB962C8B-B14F-4D97-AF65-F5344CB8AC3E}">
        <p14:creationId xmlns:p14="http://schemas.microsoft.com/office/powerpoint/2010/main" val="343181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52052-4ED1-6444-B773-44FCEDEBEC2F}" type="slidenum">
              <a:rPr lang="en-US" smtClean="0"/>
              <a:t>9</a:t>
            </a:fld>
            <a:endParaRPr lang="en-US"/>
          </a:p>
        </p:txBody>
      </p:sp>
    </p:spTree>
    <p:extLst>
      <p:ext uri="{BB962C8B-B14F-4D97-AF65-F5344CB8AC3E}">
        <p14:creationId xmlns:p14="http://schemas.microsoft.com/office/powerpoint/2010/main" val="124737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329854DE-6B96-412B-88BB-181F56C6CA81}"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DAF21B-6CB9-4509-8D22-9DB0C537AB17}" type="datetime4">
              <a:rPr lang="en-US" smtClean="0"/>
              <a:t>August 24,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FD3B108-5933-42BF-98B7-BA74E8576F2D}"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FBAA0D-DEA8-4E03-901D-D998EA22E210}" type="datetime4">
              <a:rPr lang="en-US" smtClean="0"/>
              <a:t>August 24,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D803B58-0098-47D0-BDE0-1AE29AD562AC}" type="datetime4">
              <a:rPr lang="en-US" smtClean="0"/>
              <a:t>August 24, 2017</a:t>
            </a:fld>
            <a:endParaRPr lang="en-US" dirty="0"/>
          </a:p>
        </p:txBody>
      </p:sp>
      <p:sp>
        <p:nvSpPr>
          <p:cNvPr id="5" name="Footer Placeholder 4"/>
          <p:cNvSpPr>
            <a:spLocks noGrp="1"/>
          </p:cNvSpPr>
          <p:nvPr>
            <p:ph type="ftr" sz="quarter" idx="3"/>
          </p:nvPr>
        </p:nvSpPr>
        <p:spPr>
          <a:xfrm>
            <a:off x="457200" y="6492875"/>
            <a:ext cx="7705898"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57150" y="1611817"/>
            <a:ext cx="9144000" cy="661483"/>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12 SOCIAL PSYCHOLOGY</a:t>
            </a:r>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0" y="789677"/>
            <a:ext cx="9144000" cy="643566"/>
          </a:xfrm>
        </p:spPr>
        <p:txBody>
          <a:bodyPr>
            <a:norm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Young people struggle to become independent at the same time they are desperately trying to fit in with their peers. (credit: Monica Arellano-</a:t>
            </a:r>
            <a:r>
              <a:rPr lang="en-US" sz="1600" dirty="0" err="1"/>
              <a:t>Ongpin</a:t>
            </a:r>
            <a:r>
              <a:rPr lang="en-US" sz="1600" dirty="0"/>
              <a:t>)</a:t>
            </a:r>
          </a:p>
        </p:txBody>
      </p:sp>
      <p:pic>
        <p:nvPicPr>
          <p:cNvPr id="2" name="Figure" descr="A photograph shows a group of young people dressed similarl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12.9</a:t>
            </a:r>
          </a:p>
        </p:txBody>
      </p:sp>
    </p:spTree>
    <p:extLst>
      <p:ext uri="{BB962C8B-B14F-4D97-AF65-F5344CB8AC3E}">
        <p14:creationId xmlns:p14="http://schemas.microsoft.com/office/powerpoint/2010/main" val="300133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70589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Iraqi prisoners of war were abused by their American captors in Abu Ghraib prison, during the second Iraq war. (credit: United States Department of Defense)</a:t>
            </a:r>
          </a:p>
        </p:txBody>
      </p:sp>
      <p:pic>
        <p:nvPicPr>
          <p:cNvPr id="2" name="Figure" descr="A photograph shows a person standing on a box with arms held out. The person is covered in shawl-like attire and a full hood that covers the face completel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94134" y="1108075"/>
            <a:ext cx="3958382"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12.10</a:t>
            </a:r>
          </a:p>
        </p:txBody>
      </p:sp>
    </p:spTree>
    <p:extLst>
      <p:ext uri="{BB962C8B-B14F-4D97-AF65-F5344CB8AC3E}">
        <p14:creationId xmlns:p14="http://schemas.microsoft.com/office/powerpoint/2010/main" val="201083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85000" lnSpcReduction="20000"/>
          </a:bodyPr>
          <a:lstStyle/>
          <a:p>
            <a:r>
              <a:rPr lang="en-US" sz="1600" dirty="0"/>
              <a:t>Cognitive dissonance is aroused by inconsistent beliefs and behaviors. Believing cigarettes are bad for your health, but smoking cigarettes anyway, can cause cognitive dissonance. To reduce cognitive dissonance, individuals can change their behavior, as in quitting smoking, or change their belief, such as discounting the evidence that smoking is harmful. (credit “cigarettes”: modification of work by CDC/Debora Cartagena; “patch”: modification of "</a:t>
            </a:r>
            <a:r>
              <a:rPr lang="en-US" sz="1600" dirty="0" err="1"/>
              <a:t>RegBarc</a:t>
            </a:r>
            <a:r>
              <a:rPr lang="en-US" sz="1600" dirty="0"/>
              <a:t>"/Wikimedia Commons; “smoking”: modification of work by Tim Parkinson)</a:t>
            </a:r>
          </a:p>
        </p:txBody>
      </p:sp>
      <p:pic>
        <p:nvPicPr>
          <p:cNvPr id="2" name="Figure" descr="A diagram shows the process of cognitive dissonance. Two disparate statements (&quot;I am a smoker&quot; and &quot;Smoking is bad for your health&quot;) are joined as an example of cognitive dissonance. A flow diagram joins them in a process labeled, &quot;Remove dissonance tension,&quot; with two resulting flows. The first flow path shows the warning on a pack of cigarettes with a checkmark imposed over the image that is labeled, &quot;Smoking is bad for your health.&quot; The path then shows a photograph of an arm with a nicotine patch that is labeled, &quot;I quit smoking.&quot; The second flow path shows the warning on a pack of cigarettes with an X imposed over the image and is labeled, &quot;Research is inconclusive,&quot; then shows a photograph of a person smoking labeled, &quot;I am still a smoker.&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3369" r="-5336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12.11</a:t>
            </a:r>
          </a:p>
        </p:txBody>
      </p:sp>
    </p:spTree>
    <p:extLst>
      <p:ext uri="{BB962C8B-B14F-4D97-AF65-F5344CB8AC3E}">
        <p14:creationId xmlns:p14="http://schemas.microsoft.com/office/powerpoint/2010/main" val="390658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person who has chosen a difficult path must deal with cognitive dissonance in addition to many other </a:t>
            </a:r>
            <a:r>
              <a:rPr lang="da-DK" sz="1600" dirty="0" err="1"/>
              <a:t>discomforts</a:t>
            </a:r>
            <a:r>
              <a:rPr lang="da-DK" sz="1600" dirty="0"/>
              <a:t>. (</a:t>
            </a:r>
            <a:r>
              <a:rPr lang="da-DK" sz="1600" dirty="0" err="1"/>
              <a:t>credit</a:t>
            </a:r>
            <a:r>
              <a:rPr lang="da-DK" sz="1600" dirty="0"/>
              <a:t>: Tyler J. </a:t>
            </a:r>
            <a:r>
              <a:rPr lang="da-DK" sz="1600" dirty="0" err="1"/>
              <a:t>Bolken</a:t>
            </a:r>
            <a:r>
              <a:rPr lang="da-DK" sz="1600" dirty="0"/>
              <a:t>)</a:t>
            </a:r>
            <a:endParaRPr lang="en-US" sz="1600" dirty="0"/>
          </a:p>
        </p:txBody>
      </p:sp>
      <p:pic>
        <p:nvPicPr>
          <p:cNvPr id="2" name="Figure" descr="A photograph shows a person doing pushups while a military leader stands over the person; other people are doing jumping jacks in the backgroun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09" r="-2670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12.12</a:t>
            </a:r>
          </a:p>
        </p:txBody>
      </p:sp>
    </p:spTree>
    <p:extLst>
      <p:ext uri="{BB962C8B-B14F-4D97-AF65-F5344CB8AC3E}">
        <p14:creationId xmlns:p14="http://schemas.microsoft.com/office/powerpoint/2010/main" val="330827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Justification of effort has a distinct effect on a person liking a group. Students in the difficult initiation condition liked the group more than students in other conditions due to the justification of effort.</a:t>
            </a:r>
          </a:p>
        </p:txBody>
      </p:sp>
      <p:pic>
        <p:nvPicPr>
          <p:cNvPr id="2" name="Figure" descr="A bar graph has an x-axis labeled, &quot;Difficulty of initiation&quot; and a y-axis labeled, &quot;Relative magnitude of liking a group.&quot; The liking of the group is low to moderate for the groups whose difficulty of initiation was &quot;none&quot; or &quot;easy,&quot; but high for the group whose difficulty of initiation was &quot;difficult.&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9216" r="-1921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12.13</a:t>
            </a:r>
          </a:p>
        </p:txBody>
      </p:sp>
    </p:spTree>
    <p:extLst>
      <p:ext uri="{BB962C8B-B14F-4D97-AF65-F5344CB8AC3E}">
        <p14:creationId xmlns:p14="http://schemas.microsoft.com/office/powerpoint/2010/main" val="177146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We encounter attempts at persuasion attempts everywhere. Persuasion is not limited to formal advertising; we are confronted with it throughout our everyday world. (credit: Robert Couse-Baker)</a:t>
            </a:r>
          </a:p>
        </p:txBody>
      </p:sp>
      <p:pic>
        <p:nvPicPr>
          <p:cNvPr id="2" name="Figure" descr="A photograph shows the back of a car that is covered in numerous bumper sticker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12.14</a:t>
            </a:r>
          </a:p>
        </p:txBody>
      </p:sp>
    </p:spTree>
    <p:extLst>
      <p:ext uri="{BB962C8B-B14F-4D97-AF65-F5344CB8AC3E}">
        <p14:creationId xmlns:p14="http://schemas.microsoft.com/office/powerpoint/2010/main" val="53089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Persuasion can take one of two paths, and the durability of the end result depends on the path.</a:t>
            </a:r>
          </a:p>
        </p:txBody>
      </p:sp>
      <p:pic>
        <p:nvPicPr>
          <p:cNvPr id="2" name="Figure" descr="A diagram shows two routes of persuasion. A box on the left is labeled &quot;persuasive message&quot; and arrows from the box separate into two routes: the central and peripheral routes, each with boxes describing the characteristics of the audience, processing, and persuasion. The audience is &quot;motivated, analytical&quot; in the central route, and &quot;not motivated, not analytical&quot; in the peripheral route. Processing in the central route is &quot;high effort; evaluate message&quot; and in the peripheral route is &quot;low effort; persuaded by cues outside of message.&quot; Persuasion in the central route is &quot;lasting change in attitude&quot; and in the peripheral route is &quot;temporary change in attitude.&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1878" b="-11878"/>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12.15</a:t>
            </a:r>
          </a:p>
        </p:txBody>
      </p:sp>
    </p:spTree>
    <p:extLst>
      <p:ext uri="{BB962C8B-B14F-4D97-AF65-F5344CB8AC3E}">
        <p14:creationId xmlns:p14="http://schemas.microsoft.com/office/powerpoint/2010/main" val="376800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With the foot-in-the-door technique, a small request such as</a:t>
            </a:r>
          </a:p>
          <a:p>
            <a:pPr marL="342900" indent="-342900">
              <a:buAutoNum type="alphaLcParenBoth"/>
            </a:pPr>
            <a:r>
              <a:rPr lang="en-US" sz="1600" dirty="0"/>
              <a:t>wearing a campaign button can turn into a large request, such as</a:t>
            </a:r>
          </a:p>
          <a:p>
            <a:pPr marL="342900" indent="-342900">
              <a:buAutoNum type="alphaLcParenBoth"/>
            </a:pPr>
            <a:r>
              <a:rPr lang="en-US" sz="1600" dirty="0"/>
              <a:t>putting campaigns signs in your yard. (credit a: modification of work by Joe Crawford; credit b: modification of work by "</a:t>
            </a:r>
            <a:r>
              <a:rPr lang="en-US" sz="1600" dirty="0" err="1"/>
              <a:t>shutterblog</a:t>
            </a:r>
            <a:r>
              <a:rPr lang="en-US" sz="1600" dirty="0"/>
              <a:t>"/Flickr)</a:t>
            </a:r>
          </a:p>
        </p:txBody>
      </p:sp>
      <p:pic>
        <p:nvPicPr>
          <p:cNvPr id="2" name="Figure" descr="Photograph A shows a campaign button. Photograph B shows a yard filled with numerous sign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03" r="-503"/>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12.16</a:t>
            </a:r>
          </a:p>
        </p:txBody>
      </p:sp>
    </p:spTree>
    <p:extLst>
      <p:ext uri="{BB962C8B-B14F-4D97-AF65-F5344CB8AC3E}">
        <p14:creationId xmlns:p14="http://schemas.microsoft.com/office/powerpoint/2010/main" val="168916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These line segments illustrate the judgment task in Asch’s conformity study. Which line on the right—a, b, or c—is the same length as line x on the left?</a:t>
            </a:r>
          </a:p>
        </p:txBody>
      </p:sp>
      <p:pic>
        <p:nvPicPr>
          <p:cNvPr id="2" name="Figure" descr="A drawing has two boxes: in the first is a line labeled &quot;x&quot; and in the second are three lines of different lengths from each other, labeled &quot;a,&quot; &quot;b,&quot; and &quot;c.&quo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643" r="-17643"/>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12.17</a:t>
            </a:r>
          </a:p>
        </p:txBody>
      </p:sp>
    </p:spTree>
    <p:extLst>
      <p:ext uri="{BB962C8B-B14F-4D97-AF65-F5344CB8AC3E}">
        <p14:creationId xmlns:p14="http://schemas.microsoft.com/office/powerpoint/2010/main" val="205872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Voting for government officials in the United States is private to reduce the pressure of conformity. </a:t>
            </a:r>
            <a:r>
              <a:rPr lang="fr-FR" sz="1600" dirty="0"/>
              <a:t>(</a:t>
            </a:r>
            <a:r>
              <a:rPr lang="fr-FR" sz="1600" dirty="0" err="1"/>
              <a:t>credit</a:t>
            </a:r>
            <a:r>
              <a:rPr lang="fr-FR" sz="1600" dirty="0"/>
              <a:t>: Nicole </a:t>
            </a:r>
            <a:r>
              <a:rPr lang="fr-FR" sz="1600" dirty="0" err="1"/>
              <a:t>Klauss</a:t>
            </a:r>
            <a:r>
              <a:rPr lang="fr-FR" sz="1600" dirty="0"/>
              <a:t>)</a:t>
            </a:r>
            <a:endParaRPr lang="en-US" sz="1600" dirty="0"/>
          </a:p>
        </p:txBody>
      </p:sp>
      <p:pic>
        <p:nvPicPr>
          <p:cNvPr id="2" name="Figure" descr="A photograph shows a row of curtained voting booths; two are occupied by peopl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884944" y="1122386"/>
            <a:ext cx="5207422" cy="3500071"/>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12.18</a:t>
            </a:r>
          </a:p>
        </p:txBody>
      </p:sp>
    </p:spTree>
    <p:extLst>
      <p:ext uri="{BB962C8B-B14F-4D97-AF65-F5344CB8AC3E}">
        <p14:creationId xmlns:p14="http://schemas.microsoft.com/office/powerpoint/2010/main" val="364959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err="1"/>
              <a:t>Trayvon</a:t>
            </a:r>
            <a:r>
              <a:rPr lang="en-US" sz="1600" dirty="0"/>
              <a:t> Martin, 17, was shot to death at the hands of George Zimmerman, a volunteer neighborhood watchman, in 2012. Was his death the result of self-defense or racial bias? That question drew hundreds of people to rally on each side of this heated debate. (credit “signs”: modification of work by David </a:t>
            </a:r>
            <a:r>
              <a:rPr lang="en-US" sz="1600" dirty="0" err="1"/>
              <a:t>Shankbone</a:t>
            </a:r>
            <a:r>
              <a:rPr lang="en-US" sz="1600" dirty="0"/>
              <a:t>; credit “walk”: modification of work by "Fibonacci Blue"/Flickr)</a:t>
            </a:r>
            <a:endParaRPr lang="en-US" sz="1800" dirty="0"/>
          </a:p>
        </p:txBody>
      </p:sp>
      <p:pic>
        <p:nvPicPr>
          <p:cNvPr id="2" name="Figure" descr="Two photographs show people holding signs at public events in response to Trayvon Martin's death. The signs include words and messages such as, &quot;Justice,&quot; &quot;Wearing a hoodie is not a crime,&quot; &quot;Hoodies don't kill people; guns kill people,&quot; and, &quot;Do I look suspicious?&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xfrm>
            <a:off x="457200" y="1272243"/>
            <a:ext cx="8062913" cy="3200356"/>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a:t>
            </a:r>
          </a:p>
        </p:txBody>
      </p:sp>
    </p:spTree>
    <p:extLst>
      <p:ext uri="{BB962C8B-B14F-4D97-AF65-F5344CB8AC3E}">
        <p14:creationId xmlns:p14="http://schemas.microsoft.com/office/powerpoint/2010/main" val="373495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77500" lnSpcReduction="20000"/>
          </a:bodyPr>
          <a:lstStyle/>
          <a:p>
            <a:r>
              <a:rPr lang="en-US" sz="1600" dirty="0"/>
              <a:t>People in crowds tend to take cues from others and act accordingly.</a:t>
            </a:r>
          </a:p>
          <a:p>
            <a:pPr marL="342900" indent="-342900">
              <a:buFontTx/>
              <a:buAutoNum type="alphaLcParenBoth"/>
            </a:pPr>
            <a:r>
              <a:rPr lang="en-US" sz="1600" dirty="0"/>
              <a:t>An audience is listening to a lecture and people are relatively quiet, still, and attentive to the speaker on the stage. </a:t>
            </a:r>
          </a:p>
          <a:p>
            <a:pPr marL="342900" indent="-342900">
              <a:buFontTx/>
              <a:buAutoNum type="alphaLcParenBoth"/>
            </a:pPr>
            <a:r>
              <a:rPr lang="en-US" sz="1600" dirty="0"/>
              <a:t>An audience is at a rock concert where people are dancing, singing, and possibly engaging in activities like crowd surfing. (credit a: modification of work by Matt Brown; credit b: modification of work by Christian </a:t>
            </a:r>
            <a:r>
              <a:rPr lang="en-US" sz="1600" dirty="0" err="1"/>
              <a:t>Holmér</a:t>
            </a:r>
            <a:r>
              <a:rPr lang="en-US" sz="1600" dirty="0"/>
              <a:t>)</a:t>
            </a:r>
          </a:p>
        </p:txBody>
      </p:sp>
      <p:pic>
        <p:nvPicPr>
          <p:cNvPr id="2" name="Figure" descr="Photograph A shows people seated in an auditorium. Photograph B shows a person crowd surfi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56" r="-235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12.19</a:t>
            </a:r>
          </a:p>
        </p:txBody>
      </p:sp>
    </p:spTree>
    <p:extLst>
      <p:ext uri="{BB962C8B-B14F-4D97-AF65-F5344CB8AC3E}">
        <p14:creationId xmlns:p14="http://schemas.microsoft.com/office/powerpoint/2010/main" val="86415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err="1"/>
              <a:t>Milgram</a:t>
            </a:r>
            <a:r>
              <a:rPr lang="en-US" sz="1600" dirty="0"/>
              <a:t> experiment showed the surprising degree to which people obey authority. Two out of three (65%) participants continued to administer shocks to an unresponsive learner.</a:t>
            </a:r>
          </a:p>
        </p:txBody>
      </p:sp>
      <p:pic>
        <p:nvPicPr>
          <p:cNvPr id="2" name="Figure" descr="A graph shows the voltage of shock given on the x-axis, and the percentage of participants who delivered voltage on the y-axis. All or nearly all participants delivered slight to moderate shock (15–135 volts); with strong to very strong shock (135–255 volts), the participation percentage dropped to about 80%; with intense to extremely intense shock (255–375 volts), the participation percentage dropped to about 65%; the participation percentage remained at about 65% for severe shock (375–435 volts) and XXX (435–450 volt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6705" r="-670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12.20</a:t>
            </a:r>
          </a:p>
        </p:txBody>
      </p:sp>
    </p:spTree>
    <p:extLst>
      <p:ext uri="{BB962C8B-B14F-4D97-AF65-F5344CB8AC3E}">
        <p14:creationId xmlns:p14="http://schemas.microsoft.com/office/powerpoint/2010/main" val="348279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attention of the crowd can motivate a skilled athlete. (credit: Tommy Gilligan/USMA)</a:t>
            </a:r>
          </a:p>
        </p:txBody>
      </p:sp>
      <p:pic>
        <p:nvPicPr>
          <p:cNvPr id="2" name="Figure" descr="A photograph shows a basketball game."/>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2051" r="-4205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12.21</a:t>
            </a:r>
          </a:p>
        </p:txBody>
      </p:sp>
    </p:spTree>
    <p:extLst>
      <p:ext uri="{BB962C8B-B14F-4D97-AF65-F5344CB8AC3E}">
        <p14:creationId xmlns:p14="http://schemas.microsoft.com/office/powerpoint/2010/main" val="178005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77500" lnSpcReduction="20000"/>
          </a:bodyPr>
          <a:lstStyle/>
          <a:p>
            <a:r>
              <a:rPr lang="en-US" sz="1600" dirty="0"/>
              <a:t>Prejudice and discrimination occur across the globe. </a:t>
            </a:r>
            <a:r>
              <a:rPr lang="en-US" sz="1600" dirty="0">
                <a:solidFill>
                  <a:srgbClr val="6CB255"/>
                </a:solidFill>
              </a:rPr>
              <a:t>(a) </a:t>
            </a:r>
            <a:r>
              <a:rPr lang="en-US" sz="1600" dirty="0"/>
              <a:t>A 1939 sign in German-occupied Poland warns “No Entrance for Poles!” </a:t>
            </a:r>
            <a:r>
              <a:rPr lang="en-US" sz="1600" dirty="0">
                <a:solidFill>
                  <a:srgbClr val="6CB255"/>
                </a:solidFill>
              </a:rPr>
              <a:t>(b) </a:t>
            </a:r>
            <a:r>
              <a:rPr lang="en-US" sz="1600" dirty="0"/>
              <a:t>An African-American male drinks from a designated “colored” water fountain in Oklahoma in 1939 during the era of racial segregation as a practice of discrimination. </a:t>
            </a:r>
            <a:r>
              <a:rPr lang="en-US" sz="1600" dirty="0">
                <a:solidFill>
                  <a:srgbClr val="6CB255"/>
                </a:solidFill>
              </a:rPr>
              <a:t>(c) </a:t>
            </a:r>
            <a:r>
              <a:rPr lang="en-US" sz="1600" dirty="0"/>
              <a:t>A member of the </a:t>
            </a:r>
            <a:r>
              <a:rPr lang="en-US" sz="1600" dirty="0" err="1"/>
              <a:t>Westboro</a:t>
            </a:r>
            <a:r>
              <a:rPr lang="en-US" sz="1600" dirty="0"/>
              <a:t> Baptist Church, widely identified as a hate group, engages in discrimination based on religion and sexual orientation. (credit b: modification of work by United States Farm Security Administration; credit c: modification of work by “</a:t>
            </a:r>
            <a:r>
              <a:rPr lang="en-US" sz="1600" dirty="0" err="1"/>
              <a:t>JCWilmore</a:t>
            </a:r>
            <a:r>
              <a:rPr lang="en-US" sz="1600" dirty="0"/>
              <a:t>”/Wikimedia Commons)</a:t>
            </a:r>
          </a:p>
        </p:txBody>
      </p:sp>
      <p:pic>
        <p:nvPicPr>
          <p:cNvPr id="2" name="Figure" descr="Photograph A shows a sign written in German. Photograph B shows a man drinking at a drinking fountain. Photograph C shows two people holding signs with hate message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40436" b="-4043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12.22</a:t>
            </a:r>
          </a:p>
        </p:txBody>
      </p:sp>
    </p:spTree>
    <p:extLst>
      <p:ext uri="{BB962C8B-B14F-4D97-AF65-F5344CB8AC3E}">
        <p14:creationId xmlns:p14="http://schemas.microsoft.com/office/powerpoint/2010/main" val="303419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Women now have many jobs previously closed to them, though they still face challenges in male-dominated occupations. (credit: "Alex"/Flickr)</a:t>
            </a:r>
          </a:p>
        </p:txBody>
      </p:sp>
      <p:pic>
        <p:nvPicPr>
          <p:cNvPr id="2" name="Figure" descr="A photograph shows an armed female soldier among a group of soldier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12.23</a:t>
            </a:r>
          </a:p>
        </p:txBody>
      </p:sp>
    </p:spTree>
    <p:extLst>
      <p:ext uri="{BB962C8B-B14F-4D97-AF65-F5344CB8AC3E}">
        <p14:creationId xmlns:p14="http://schemas.microsoft.com/office/powerpoint/2010/main" val="1790226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These children are very young, but they are already aware of their gender in-group and out-group. (credit: modification of work by Simone </a:t>
            </a:r>
            <a:r>
              <a:rPr lang="en-US" sz="1600" dirty="0" err="1"/>
              <a:t>Ramella</a:t>
            </a:r>
            <a:r>
              <a:rPr lang="en-US" sz="1600" dirty="0"/>
              <a:t>)</a:t>
            </a:r>
          </a:p>
        </p:txBody>
      </p:sp>
      <p:pic>
        <p:nvPicPr>
          <p:cNvPr id="2" name="Figure" descr="A photograph shows children climbing on playground equipmen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8247" r="-3824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12.24</a:t>
            </a:r>
          </a:p>
        </p:txBody>
      </p:sp>
    </p:spTree>
    <p:extLst>
      <p:ext uri="{BB962C8B-B14F-4D97-AF65-F5344CB8AC3E}">
        <p14:creationId xmlns:p14="http://schemas.microsoft.com/office/powerpoint/2010/main" val="339139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Human males and nonhuman male primates endeavor to gain and display dominance over other males, as demonstrated in the behavior of these monkeys. (credit: “</a:t>
            </a:r>
            <a:r>
              <a:rPr lang="en-US" sz="1600" dirty="0" err="1"/>
              <a:t>Arcadiuš</a:t>
            </a:r>
            <a:r>
              <a:rPr lang="en-US" sz="1600" dirty="0"/>
              <a:t>”/Flickr)</a:t>
            </a:r>
          </a:p>
        </p:txBody>
      </p:sp>
      <p:pic>
        <p:nvPicPr>
          <p:cNvPr id="2" name="Figure" descr="A photograph shows two monkeys face to fac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12.25</a:t>
            </a:r>
          </a:p>
        </p:txBody>
      </p:sp>
    </p:spTree>
    <p:extLst>
      <p:ext uri="{BB962C8B-B14F-4D97-AF65-F5344CB8AC3E}">
        <p14:creationId xmlns:p14="http://schemas.microsoft.com/office/powerpoint/2010/main" val="282074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Because </a:t>
            </a:r>
            <a:r>
              <a:rPr lang="en-US" sz="1600" dirty="0" err="1"/>
              <a:t>cyberbullying</a:t>
            </a:r>
            <a:r>
              <a:rPr lang="en-US" sz="1600" dirty="0"/>
              <a:t> is not physical in nature, </a:t>
            </a:r>
            <a:r>
              <a:rPr lang="en-US" sz="1600" dirty="0" err="1"/>
              <a:t>cyberbullies</a:t>
            </a:r>
            <a:r>
              <a:rPr lang="en-US" sz="1600" dirty="0"/>
              <a:t> and their victims are most often female; however, there is much evidence that male homosexuals are frequently victims of </a:t>
            </a:r>
            <a:r>
              <a:rPr lang="en-US" sz="1600" dirty="0" err="1"/>
              <a:t>cyberbullying</a:t>
            </a:r>
            <a:r>
              <a:rPr lang="en-US" sz="1600" dirty="0"/>
              <a:t> as well (</a:t>
            </a:r>
            <a:r>
              <a:rPr lang="en-US" sz="1600" dirty="0" err="1"/>
              <a:t>Hinduja</a:t>
            </a:r>
            <a:r>
              <a:rPr lang="en-US" sz="1600" dirty="0"/>
              <a:t> &amp; </a:t>
            </a:r>
            <a:r>
              <a:rPr lang="nl-NL" sz="1600" dirty="0" err="1"/>
              <a:t>Patchin</a:t>
            </a:r>
            <a:r>
              <a:rPr lang="nl-NL" sz="1600" dirty="0"/>
              <a:t>, 2011). (credit: Steven </a:t>
            </a:r>
            <a:r>
              <a:rPr lang="nl-NL" sz="1600" dirty="0" err="1"/>
              <a:t>Depolo</a:t>
            </a:r>
            <a:r>
              <a:rPr lang="nl-NL" sz="1600" dirty="0"/>
              <a:t>)</a:t>
            </a:r>
            <a:endParaRPr lang="en-US" sz="1600" dirty="0"/>
          </a:p>
        </p:txBody>
      </p:sp>
      <p:pic>
        <p:nvPicPr>
          <p:cNvPr id="2" name="Figure" descr="A photograph shows a young person looking at a handheld electronic devic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12.26</a:t>
            </a:r>
          </a:p>
        </p:txBody>
      </p:sp>
    </p:spTree>
    <p:extLst>
      <p:ext uri="{BB962C8B-B14F-4D97-AF65-F5344CB8AC3E}">
        <p14:creationId xmlns:p14="http://schemas.microsoft.com/office/powerpoint/2010/main" val="1651003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events of 9/11 unleashed an enormous show of altruism and heroism on the parts of first responders and many ordinary people. (credit: Don </a:t>
            </a:r>
            <a:r>
              <a:rPr lang="en-US" sz="1600" dirty="0" err="1"/>
              <a:t>Halasy</a:t>
            </a:r>
            <a:r>
              <a:rPr lang="en-US" sz="1600" dirty="0"/>
              <a:t>)</a:t>
            </a:r>
          </a:p>
        </p:txBody>
      </p:sp>
      <p:pic>
        <p:nvPicPr>
          <p:cNvPr id="2" name="Figure" descr="A photograph shows two people covered in dust; one appears to be helping the othe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9132" r="-4913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12.27</a:t>
            </a:r>
          </a:p>
        </p:txBody>
      </p:sp>
    </p:spTree>
    <p:extLst>
      <p:ext uri="{BB962C8B-B14F-4D97-AF65-F5344CB8AC3E}">
        <p14:creationId xmlns:p14="http://schemas.microsoft.com/office/powerpoint/2010/main" val="99744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People tend to be attracted to similar people. Many couples share a cultural background. This can be quite obvious in a ceremony such as a wedding, and more subtle (but no less significant) in the day-to-day workings of a relationship. (credit: modification of work by Shiraz </a:t>
            </a:r>
            <a:r>
              <a:rPr lang="en-US" sz="1600" dirty="0" err="1"/>
              <a:t>Chanawala</a:t>
            </a:r>
            <a:r>
              <a:rPr lang="en-US" sz="1600" dirty="0"/>
              <a:t>)</a:t>
            </a:r>
          </a:p>
        </p:txBody>
      </p:sp>
      <p:pic>
        <p:nvPicPr>
          <p:cNvPr id="2" name="Figure" descr="A photograph shows a bride and groom in a wedding ceremon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405" r="-2340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12.28</a:t>
            </a:r>
          </a:p>
        </p:txBody>
      </p:sp>
    </p:spTree>
    <p:extLst>
      <p:ext uri="{BB962C8B-B14F-4D97-AF65-F5344CB8AC3E}">
        <p14:creationId xmlns:p14="http://schemas.microsoft.com/office/powerpoint/2010/main" val="42483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Social psychology deals with all kinds of interactions between people, spanning a wide range of how we connect: from moments of confrontation to moments of working together and helping others, as shown here. (credit: Sgt. </a:t>
            </a:r>
            <a:r>
              <a:rPr lang="en-US" sz="1600" dirty="0" err="1"/>
              <a:t>Derec</a:t>
            </a:r>
            <a:r>
              <a:rPr lang="en-US" sz="1600" dirty="0"/>
              <a:t> Pierson, U.S. Army)</a:t>
            </a:r>
          </a:p>
        </p:txBody>
      </p:sp>
      <p:pic>
        <p:nvPicPr>
          <p:cNvPr id="2" name="Figure" descr="A photograph shows several people pushing a car up an inclin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09" r="-2670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a:t>
            </a:r>
          </a:p>
        </p:txBody>
      </p:sp>
    </p:spTree>
    <p:extLst>
      <p:ext uri="{BB962C8B-B14F-4D97-AF65-F5344CB8AC3E}">
        <p14:creationId xmlns:p14="http://schemas.microsoft.com/office/powerpoint/2010/main" val="1246562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According to Sternberg’s triangular theory of love, seven types of love can be described from combinations of three components: intimacy, passion, and commitment. (credit: modification of work by “</a:t>
            </a:r>
            <a:r>
              <a:rPr lang="en-US" sz="1600" dirty="0" err="1"/>
              <a:t>Lnesa</a:t>
            </a:r>
            <a:r>
              <a:rPr lang="en-US" sz="1600" dirty="0"/>
              <a:t>”/Wikimedia Commons)</a:t>
            </a:r>
          </a:p>
        </p:txBody>
      </p:sp>
      <p:pic>
        <p:nvPicPr>
          <p:cNvPr id="2" name="Figure" descr="Diagram shows a triangle. The interior of the triangle is labeled, &quot;Consummate love; intimacy + passion + commitment.&quot; The peak of the triangle is labeled, &quot;Liking; intimacy.&quot; The left side of the triangle is labeled, &quot;Romantic love; passion + intimacy.&quot; The right side of the triangle is labeled, &quot;Companionate love; intimacy + commitment.&quot; The bottom left corner of the triangle is labeled, &quot;Infatuation; passion.&quot; The bottom side of the triangle is labeled, &quot;Fatuous love; passion + commitment.&quot; The bottom right corner of the triangle is labeled, &quot;Empty love; commitment.&quo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2240" r="-4224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12.29</a:t>
            </a:r>
          </a:p>
        </p:txBody>
      </p:sp>
    </p:spTree>
    <p:extLst>
      <p:ext uri="{BB962C8B-B14F-4D97-AF65-F5344CB8AC3E}">
        <p14:creationId xmlns:p14="http://schemas.microsoft.com/office/powerpoint/2010/main" val="874230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According to Sternberg, consummate love describes a healthy relationship containing intimacy, passion, </a:t>
            </a:r>
            <a:r>
              <a:rPr lang="pl-PL" sz="1600" dirty="0"/>
              <a:t>and </a:t>
            </a:r>
            <a:r>
              <a:rPr lang="pl-PL" sz="1600" dirty="0" err="1"/>
              <a:t>commitment</a:t>
            </a:r>
            <a:r>
              <a:rPr lang="pl-PL" sz="1600" dirty="0"/>
              <a:t>. (</a:t>
            </a:r>
            <a:r>
              <a:rPr lang="pl-PL" sz="1600" dirty="0" err="1"/>
              <a:t>credit</a:t>
            </a:r>
            <a:r>
              <a:rPr lang="pl-PL" sz="1600" dirty="0"/>
              <a:t>: </a:t>
            </a:r>
            <a:r>
              <a:rPr lang="pl-PL" sz="1600" dirty="0" err="1"/>
              <a:t>Kerry</a:t>
            </a:r>
            <a:r>
              <a:rPr lang="pl-PL" sz="1600" dirty="0"/>
              <a:t> </a:t>
            </a:r>
            <a:r>
              <a:rPr lang="pl-PL" sz="1600" dirty="0" err="1"/>
              <a:t>Ceszyk</a:t>
            </a:r>
            <a:r>
              <a:rPr lang="pl-PL" sz="1600" dirty="0"/>
              <a:t>)</a:t>
            </a:r>
            <a:endParaRPr lang="en-US" sz="1600" dirty="0"/>
          </a:p>
        </p:txBody>
      </p:sp>
      <p:pic>
        <p:nvPicPr>
          <p:cNvPr id="2" name="Figure" descr="Photograph shows a couple embracing and kissing next to a waterfall."/>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121" r="-3612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12.30</a:t>
            </a:r>
          </a:p>
        </p:txBody>
      </p:sp>
    </p:spTree>
    <p:extLst>
      <p:ext uri="{BB962C8B-B14F-4D97-AF65-F5344CB8AC3E}">
        <p14:creationId xmlns:p14="http://schemas.microsoft.com/office/powerpoint/2010/main" val="1576460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Acting like naïve economists, people may keep track of the costs and benefits of maintaining a relationship. Typically, only those relationships in which the benefits outweigh the costs will be maintained.</a:t>
            </a:r>
          </a:p>
        </p:txBody>
      </p:sp>
      <p:pic>
        <p:nvPicPr>
          <p:cNvPr id="2" name="Figure" descr="An illustration shows a balance scale, with one side labeled &quot;positives or benefits&quot; appearing heavier than the other side, which is labeled &quot;negatives or costs.&quo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157" r="-2615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12.31</a:t>
            </a:r>
          </a:p>
        </p:txBody>
      </p:sp>
    </p:spTree>
    <p:extLst>
      <p:ext uri="{BB962C8B-B14F-4D97-AF65-F5344CB8AC3E}">
        <p14:creationId xmlns:p14="http://schemas.microsoft.com/office/powerpoint/2010/main" val="335622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the quizmaster study, people tended to disregard the influence of the situation and wrongly concluded that a questioner’s knowledge was greater than their own. (credit: Steve </a:t>
            </a:r>
            <a:r>
              <a:rPr lang="en-US" sz="1600" dirty="0" err="1"/>
              <a:t>Jurvetson</a:t>
            </a:r>
            <a:r>
              <a:rPr lang="en-US" sz="1600" dirty="0"/>
              <a:t>)</a:t>
            </a:r>
          </a:p>
        </p:txBody>
      </p:sp>
      <p:pic>
        <p:nvPicPr>
          <p:cNvPr id="2" name="Figure" descr="A photograph shows the game show Jeopardy."/>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121" r="-3612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12.3</a:t>
            </a:r>
          </a:p>
        </p:txBody>
      </p:sp>
    </p:spTree>
    <p:extLst>
      <p:ext uri="{BB962C8B-B14F-4D97-AF65-F5344CB8AC3E}">
        <p14:creationId xmlns:p14="http://schemas.microsoft.com/office/powerpoint/2010/main" val="127794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People from collectivistic cultures, such as some Asian cultures, are more likely to emphasize relationships with others than to focus primarily on the individual. Activities such as </a:t>
            </a:r>
            <a:r>
              <a:rPr lang="en-US" sz="1600" dirty="0">
                <a:solidFill>
                  <a:srgbClr val="6CB255"/>
                </a:solidFill>
              </a:rPr>
              <a:t>(a) </a:t>
            </a:r>
            <a:r>
              <a:rPr lang="en-US" sz="1600" dirty="0"/>
              <a:t>preparing a meal, </a:t>
            </a:r>
            <a:r>
              <a:rPr lang="en-US" sz="1600" dirty="0">
                <a:solidFill>
                  <a:srgbClr val="6CB255"/>
                </a:solidFill>
              </a:rPr>
              <a:t>(b) </a:t>
            </a:r>
            <a:r>
              <a:rPr lang="en-US" sz="1600" dirty="0"/>
              <a:t>hanging out, and </a:t>
            </a:r>
            <a:r>
              <a:rPr lang="en-US" sz="1600" dirty="0">
                <a:solidFill>
                  <a:srgbClr val="6CB255"/>
                </a:solidFill>
              </a:rPr>
              <a:t>(c) </a:t>
            </a:r>
            <a:r>
              <a:rPr lang="en-US" sz="1600" dirty="0"/>
              <a:t>playing a game engage people in a group. (credit a: modification of work by Arian </a:t>
            </a:r>
            <a:r>
              <a:rPr lang="en-US" sz="1600" dirty="0" err="1"/>
              <a:t>Zwegers</a:t>
            </a:r>
            <a:r>
              <a:rPr lang="en-US" sz="1600" dirty="0"/>
              <a:t>; credit b: modification of work by "conbon33"/Flickr; credit c: modification of work by </a:t>
            </a:r>
            <a:r>
              <a:rPr lang="en-US" sz="1600" dirty="0" err="1"/>
              <a:t>Anja</a:t>
            </a:r>
            <a:r>
              <a:rPr lang="en-US" sz="1600" dirty="0"/>
              <a:t> </a:t>
            </a:r>
            <a:r>
              <a:rPr lang="en-US" sz="1600" dirty="0" err="1"/>
              <a:t>Disseldorp</a:t>
            </a:r>
            <a:r>
              <a:rPr lang="en-US" sz="1600" dirty="0"/>
              <a:t>)</a:t>
            </a:r>
          </a:p>
        </p:txBody>
      </p:sp>
      <p:pic>
        <p:nvPicPr>
          <p:cNvPr id="2" name="Figure" descr="Three photographs show three groups of people: a family preparing a meal, a group of men sitting on a porch, and a group of women playing mahjo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7177" b="-37177"/>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12.4</a:t>
            </a:r>
          </a:p>
        </p:txBody>
      </p:sp>
    </p:spTree>
    <p:extLst>
      <p:ext uri="{BB962C8B-B14F-4D97-AF65-F5344CB8AC3E}">
        <p14:creationId xmlns:p14="http://schemas.microsoft.com/office/powerpoint/2010/main" val="262602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Actor-observer bias is evident when subjects explain their own reasons for liking a girlfriend versus their impressions of others’ reasons for liking a girlfriend.</a:t>
            </a:r>
          </a:p>
        </p:txBody>
      </p:sp>
      <p:pic>
        <p:nvPicPr>
          <p:cNvPr id="2" name="Figure" descr="A bar graph compares &quot;own reasons for liking girlfriend&quot; to &quot;friend's reasons for liking girlfriend.&quot; In the former, situational traits are about twice as high as dispositional traits, while in the latter, situational and dispositional traits are nearly equal."/>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43708" r="-43708"/>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12.5</a:t>
            </a:r>
          </a:p>
        </p:txBody>
      </p:sp>
    </p:spTree>
    <p:extLst>
      <p:ext uri="{BB962C8B-B14F-4D97-AF65-F5344CB8AC3E}">
        <p14:creationId xmlns:p14="http://schemas.microsoft.com/office/powerpoint/2010/main" val="242488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We tend to believe that our team wins because it’s better, but loses for reasons it cannot control (</a:t>
            </a:r>
            <a:r>
              <a:rPr lang="en-US" sz="1600" dirty="0" err="1"/>
              <a:t>Roesch</a:t>
            </a:r>
            <a:r>
              <a:rPr lang="en-US" sz="1600" dirty="0"/>
              <a:t> &amp; </a:t>
            </a:r>
            <a:r>
              <a:rPr lang="en-US" sz="1600" dirty="0" err="1"/>
              <a:t>Amirkham</a:t>
            </a:r>
            <a:r>
              <a:rPr lang="en-US" sz="1600" dirty="0"/>
              <a:t>, 1997). (credit: "</a:t>
            </a:r>
            <a:r>
              <a:rPr lang="en-US" sz="1600" dirty="0" err="1"/>
              <a:t>TheAHL</a:t>
            </a:r>
            <a:r>
              <a:rPr lang="en-US" sz="1600" dirty="0"/>
              <a:t>"/Flickr)</a:t>
            </a:r>
          </a:p>
        </p:txBody>
      </p:sp>
      <p:pic>
        <p:nvPicPr>
          <p:cNvPr id="2" name="Figure" descr="A photograph shows a hockey team."/>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900" r="-2190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12.6</a:t>
            </a:r>
          </a:p>
        </p:txBody>
      </p:sp>
    </p:spTree>
    <p:extLst>
      <p:ext uri="{BB962C8B-B14F-4D97-AF65-F5344CB8AC3E}">
        <p14:creationId xmlns:p14="http://schemas.microsoft.com/office/powerpoint/2010/main" val="109524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People who hold just-world beliefs tend to blame the people in poverty for their circumstances, ignoring situational and cultural causes of poverty. (credit: Adrian Miles)</a:t>
            </a:r>
          </a:p>
        </p:txBody>
      </p:sp>
      <p:pic>
        <p:nvPicPr>
          <p:cNvPr id="2" name="Figure" descr="A photograph shows a homeless person and a dog sitting on a sidewalk with a sign reading, &quot;homeless, broke, and hungry.&quo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969" r="-2796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12.7</a:t>
            </a:r>
          </a:p>
        </p:txBody>
      </p:sp>
    </p:spTree>
    <p:extLst>
      <p:ext uri="{BB962C8B-B14F-4D97-AF65-F5344CB8AC3E}">
        <p14:creationId xmlns:p14="http://schemas.microsoft.com/office/powerpoint/2010/main" val="135607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Being a student is just one of the many social roles you have. (credit: “University of Michigan </a:t>
            </a:r>
            <a:r>
              <a:rPr lang="cs-CZ" sz="1600" dirty="0"/>
              <a:t>MSIS”/</a:t>
            </a:r>
            <a:r>
              <a:rPr lang="cs-CZ" sz="1600" dirty="0" err="1"/>
              <a:t>Flickr</a:t>
            </a:r>
            <a:r>
              <a:rPr lang="cs-CZ" sz="1600" dirty="0"/>
              <a:t>)</a:t>
            </a:r>
            <a:endParaRPr lang="en-US" sz="1600" dirty="0"/>
          </a:p>
        </p:txBody>
      </p:sp>
      <p:pic>
        <p:nvPicPr>
          <p:cNvPr id="2" name="Figure" descr="A photograph shows students in a classroom."/>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12.8</a:t>
            </a:r>
          </a:p>
        </p:txBody>
      </p:sp>
    </p:spTree>
    <p:extLst>
      <p:ext uri="{BB962C8B-B14F-4D97-AF65-F5344CB8AC3E}">
        <p14:creationId xmlns:p14="http://schemas.microsoft.com/office/powerpoint/2010/main" val="4252505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1290</TotalTime>
  <Words>3172</Words>
  <Application>Microsoft Office PowerPoint</Application>
  <PresentationFormat>On-screen Show (4:3)</PresentationFormat>
  <Paragraphs>132</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Arial Black</vt:lpstr>
      <vt:lpstr>Calibri</vt:lpstr>
      <vt:lpstr>Essential</vt:lpstr>
      <vt:lpstr>Psychology</vt:lpstr>
      <vt:lpstr>Figure 12.1</vt:lpstr>
      <vt:lpstr>Figure 12.2</vt:lpstr>
      <vt:lpstr>Figure 12.3</vt:lpstr>
      <vt:lpstr>Figure 12.4</vt:lpstr>
      <vt:lpstr>Figure 12.5</vt:lpstr>
      <vt:lpstr>Figure 12.6</vt:lpstr>
      <vt:lpstr>Figure 12.7</vt:lpstr>
      <vt:lpstr>Figure 12.8</vt:lpstr>
      <vt:lpstr>Figure 12.9</vt:lpstr>
      <vt:lpstr>Figure 12.10</vt:lpstr>
      <vt:lpstr>Figure 12.11</vt:lpstr>
      <vt:lpstr>Figure 12.12</vt:lpstr>
      <vt:lpstr>Figure 12.13</vt:lpstr>
      <vt:lpstr>Figure 12.14</vt:lpstr>
      <vt:lpstr>Figure 12.15</vt:lpstr>
      <vt:lpstr>Figure 12.16</vt:lpstr>
      <vt:lpstr>Figure 12.17</vt:lpstr>
      <vt:lpstr>Figure 12.18</vt:lpstr>
      <vt:lpstr>Figure 12.19</vt:lpstr>
      <vt:lpstr>Figure 12.20</vt:lpstr>
      <vt:lpstr>Figure 12.21</vt:lpstr>
      <vt:lpstr>Figure 12.22</vt:lpstr>
      <vt:lpstr>Figure 12.23</vt:lpstr>
      <vt:lpstr>Figure 12.24</vt:lpstr>
      <vt:lpstr>Figure 12.25</vt:lpstr>
      <vt:lpstr>Figure 12.26</vt:lpstr>
      <vt:lpstr>Figure 12.27</vt:lpstr>
      <vt:lpstr>Figure 12.28</vt:lpstr>
      <vt:lpstr>Figure 12.29</vt:lpstr>
      <vt:lpstr>Figure 12.30</vt:lpstr>
      <vt:lpstr>Figure 12.31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12 - SOCIAL PSYCHOLOGY</dc:title>
  <dc:creator>Spuddy McSpare</dc:creator>
  <cp:lastModifiedBy>ConversionPS</cp:lastModifiedBy>
  <cp:revision>155</cp:revision>
  <dcterms:created xsi:type="dcterms:W3CDTF">2012-06-04T02:13:36Z</dcterms:created>
  <dcterms:modified xsi:type="dcterms:W3CDTF">2017-08-24T15:17:51Z</dcterms:modified>
</cp:coreProperties>
</file>