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7"/>
  </p:notesMasterIdLst>
  <p:handoutMasterIdLst>
    <p:handoutMasterId r:id="rId18"/>
  </p:handoutMasterIdLst>
  <p:sldIdLst>
    <p:sldId id="256" r:id="rId2"/>
    <p:sldId id="440" r:id="rId3"/>
    <p:sldId id="426" r:id="rId4"/>
    <p:sldId id="427" r:id="rId5"/>
    <p:sldId id="428" r:id="rId6"/>
    <p:sldId id="429" r:id="rId7"/>
    <p:sldId id="431" r:id="rId8"/>
    <p:sldId id="432" r:id="rId9"/>
    <p:sldId id="433" r:id="rId10"/>
    <p:sldId id="434" r:id="rId11"/>
    <p:sldId id="435" r:id="rId12"/>
    <p:sldId id="436" r:id="rId13"/>
    <p:sldId id="438" r:id="rId14"/>
    <p:sldId id="437" r:id="rId15"/>
    <p:sldId id="43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4595" autoAdjust="0"/>
  </p:normalViewPr>
  <p:slideViewPr>
    <p:cSldViewPr snapToGrid="0" snapToObjects="1">
      <p:cViewPr varScale="1">
        <p:scale>
          <a:sx n="104" d="100"/>
          <a:sy n="104" d="100"/>
        </p:scale>
        <p:origin x="102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08/24/17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9FD50-6BC5-2548-B63F-1750C5C4C129}" type="datetimeFigureOut">
              <a:rPr lang="en-US" smtClean="0"/>
              <a:t>08/24/17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52052-4ED1-6444-B773-44FCEDEBEC2F}" type="slidenum">
              <a:rPr lang="en-US" smtClean="0"/>
              <a:t>‹#›</a:t>
            </a:fld>
            <a:endParaRPr lang="en-US"/>
          </a:p>
        </p:txBody>
      </p:sp>
    </p:spTree>
    <p:extLst>
      <p:ext uri="{BB962C8B-B14F-4D97-AF65-F5344CB8AC3E}">
        <p14:creationId xmlns:p14="http://schemas.microsoft.com/office/powerpoint/2010/main" val="35071044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a:t>
            </a:fld>
            <a:endParaRPr lang="en-US"/>
          </a:p>
        </p:txBody>
      </p:sp>
    </p:spTree>
    <p:extLst>
      <p:ext uri="{BB962C8B-B14F-4D97-AF65-F5344CB8AC3E}">
        <p14:creationId xmlns:p14="http://schemas.microsoft.com/office/powerpoint/2010/main" val="3172513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10</a:t>
            </a:fld>
            <a:endParaRPr lang="en-US"/>
          </a:p>
        </p:txBody>
      </p:sp>
    </p:spTree>
    <p:extLst>
      <p:ext uri="{BB962C8B-B14F-4D97-AF65-F5344CB8AC3E}">
        <p14:creationId xmlns:p14="http://schemas.microsoft.com/office/powerpoint/2010/main" val="2741087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11</a:t>
            </a:fld>
            <a:endParaRPr lang="en-US"/>
          </a:p>
        </p:txBody>
      </p:sp>
    </p:spTree>
    <p:extLst>
      <p:ext uri="{BB962C8B-B14F-4D97-AF65-F5344CB8AC3E}">
        <p14:creationId xmlns:p14="http://schemas.microsoft.com/office/powerpoint/2010/main" val="4094443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12</a:t>
            </a:fld>
            <a:endParaRPr lang="en-US"/>
          </a:p>
        </p:txBody>
      </p:sp>
    </p:spTree>
    <p:extLst>
      <p:ext uri="{BB962C8B-B14F-4D97-AF65-F5344CB8AC3E}">
        <p14:creationId xmlns:p14="http://schemas.microsoft.com/office/powerpoint/2010/main" val="1984269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13</a:t>
            </a:fld>
            <a:endParaRPr lang="en-US"/>
          </a:p>
        </p:txBody>
      </p:sp>
    </p:spTree>
    <p:extLst>
      <p:ext uri="{BB962C8B-B14F-4D97-AF65-F5344CB8AC3E}">
        <p14:creationId xmlns:p14="http://schemas.microsoft.com/office/powerpoint/2010/main" val="2045004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14</a:t>
            </a:fld>
            <a:endParaRPr lang="en-US"/>
          </a:p>
        </p:txBody>
      </p:sp>
    </p:spTree>
    <p:extLst>
      <p:ext uri="{BB962C8B-B14F-4D97-AF65-F5344CB8AC3E}">
        <p14:creationId xmlns:p14="http://schemas.microsoft.com/office/powerpoint/2010/main" val="2132996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15</a:t>
            </a:fld>
            <a:endParaRPr lang="en-US"/>
          </a:p>
        </p:txBody>
      </p:sp>
    </p:spTree>
    <p:extLst>
      <p:ext uri="{BB962C8B-B14F-4D97-AF65-F5344CB8AC3E}">
        <p14:creationId xmlns:p14="http://schemas.microsoft.com/office/powerpoint/2010/main" val="3404834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2</a:t>
            </a:fld>
            <a:endParaRPr lang="en-US"/>
          </a:p>
        </p:txBody>
      </p:sp>
    </p:spTree>
    <p:extLst>
      <p:ext uri="{BB962C8B-B14F-4D97-AF65-F5344CB8AC3E}">
        <p14:creationId xmlns:p14="http://schemas.microsoft.com/office/powerpoint/2010/main" val="2894246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3</a:t>
            </a:fld>
            <a:endParaRPr lang="en-US"/>
          </a:p>
        </p:txBody>
      </p:sp>
    </p:spTree>
    <p:extLst>
      <p:ext uri="{BB962C8B-B14F-4D97-AF65-F5344CB8AC3E}">
        <p14:creationId xmlns:p14="http://schemas.microsoft.com/office/powerpoint/2010/main" val="2826091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4</a:t>
            </a:fld>
            <a:endParaRPr lang="en-US"/>
          </a:p>
        </p:txBody>
      </p:sp>
    </p:spTree>
    <p:extLst>
      <p:ext uri="{BB962C8B-B14F-4D97-AF65-F5344CB8AC3E}">
        <p14:creationId xmlns:p14="http://schemas.microsoft.com/office/powerpoint/2010/main" val="1649367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5</a:t>
            </a:fld>
            <a:endParaRPr lang="en-US"/>
          </a:p>
        </p:txBody>
      </p:sp>
    </p:spTree>
    <p:extLst>
      <p:ext uri="{BB962C8B-B14F-4D97-AF65-F5344CB8AC3E}">
        <p14:creationId xmlns:p14="http://schemas.microsoft.com/office/powerpoint/2010/main" val="290250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6</a:t>
            </a:fld>
            <a:endParaRPr lang="en-US"/>
          </a:p>
        </p:txBody>
      </p:sp>
    </p:spTree>
    <p:extLst>
      <p:ext uri="{BB962C8B-B14F-4D97-AF65-F5344CB8AC3E}">
        <p14:creationId xmlns:p14="http://schemas.microsoft.com/office/powerpoint/2010/main" val="2130043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7</a:t>
            </a:fld>
            <a:endParaRPr lang="en-US"/>
          </a:p>
        </p:txBody>
      </p:sp>
    </p:spTree>
    <p:extLst>
      <p:ext uri="{BB962C8B-B14F-4D97-AF65-F5344CB8AC3E}">
        <p14:creationId xmlns:p14="http://schemas.microsoft.com/office/powerpoint/2010/main" val="1339554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8</a:t>
            </a:fld>
            <a:endParaRPr lang="en-US"/>
          </a:p>
        </p:txBody>
      </p:sp>
    </p:spTree>
    <p:extLst>
      <p:ext uri="{BB962C8B-B14F-4D97-AF65-F5344CB8AC3E}">
        <p14:creationId xmlns:p14="http://schemas.microsoft.com/office/powerpoint/2010/main" val="3611327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9</a:t>
            </a:fld>
            <a:endParaRPr lang="en-US"/>
          </a:p>
        </p:txBody>
      </p:sp>
    </p:spTree>
    <p:extLst>
      <p:ext uri="{BB962C8B-B14F-4D97-AF65-F5344CB8AC3E}">
        <p14:creationId xmlns:p14="http://schemas.microsoft.com/office/powerpoint/2010/main" val="4208096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1F334414-90D1-42DB-A728-040369E9C637}" type="datetime4">
              <a:rPr lang="en-US" smtClean="0"/>
              <a:t>August 24,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7726ACD-EED1-4E89-AEAB-C05C6C60E397}" type="datetime4">
              <a:rPr lang="en-US" smtClean="0"/>
              <a:t>August 24, 2017</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00FD37F-3592-4579-864F-83199A7D6C84}" type="datetime4">
              <a:rPr lang="en-US" smtClean="0"/>
              <a:t>August 24,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AC2342-1A64-45A0-8FBA-FAEF2F27F264}" type="datetime4">
              <a:rPr lang="en-US" smtClean="0"/>
              <a:t>August 24, 2017</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2F59A96-6CF4-4969-8332-676D21EAC3D7}" type="datetime4">
              <a:rPr lang="en-US" smtClean="0"/>
              <a:t>August 24, 2017</a:t>
            </a:fld>
            <a:endParaRPr lang="en-US" dirty="0"/>
          </a:p>
        </p:txBody>
      </p:sp>
      <p:sp>
        <p:nvSpPr>
          <p:cNvPr id="5" name="Footer Placeholder 4"/>
          <p:cNvSpPr>
            <a:spLocks noGrp="1"/>
          </p:cNvSpPr>
          <p:nvPr>
            <p:ph type="ftr" sz="quarter" idx="3"/>
          </p:nvPr>
        </p:nvSpPr>
        <p:spPr>
          <a:xfrm>
            <a:off x="457200" y="6492875"/>
            <a:ext cx="7724274" cy="283310"/>
          </a:xfrm>
          <a:prstGeom prst="rect">
            <a:avLst/>
          </a:prstGeom>
        </p:spPr>
        <p:txBody>
          <a:bodyPr vert="horz" lIns="91440" tIns="45720" rIns="91440" bIns="45720" rtlCol="0" anchor="t"/>
          <a:lstStyle>
            <a:lvl1pPr algn="l">
              <a:defRPr sz="800">
                <a:solidFill>
                  <a:schemeClr val="tx1"/>
                </a:solidFill>
              </a:defRPr>
            </a:lvl1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Psycholog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8827"/>
            <a:ext cx="9144000" cy="738636"/>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13 INDUSTRIAL-ORGANIZATIONAL PSYCHOLOGY</a:t>
            </a:r>
          </a:p>
          <a:p>
            <a:pPr algn="ctr"/>
            <a:r>
              <a:rPr lang="en-US" sz="1600" cap="none" dirty="0">
                <a:solidFill>
                  <a:schemeClr val="tx1"/>
                </a:solidFill>
                <a:latin typeface="+mn-lt"/>
              </a:rPr>
              <a:t>PowerPoint Image Slideshow</a:t>
            </a:r>
          </a:p>
        </p:txBody>
      </p:sp>
      <p:sp>
        <p:nvSpPr>
          <p:cNvPr id="6" name="Title"/>
          <p:cNvSpPr>
            <a:spLocks noGrp="1"/>
          </p:cNvSpPr>
          <p:nvPr>
            <p:ph type="title" idx="4294967295"/>
          </p:nvPr>
        </p:nvSpPr>
        <p:spPr>
          <a:xfrm>
            <a:off x="0" y="693074"/>
            <a:ext cx="9144000" cy="735046"/>
          </a:xfrm>
        </p:spPr>
        <p:txBody>
          <a:bodyPr>
            <a:normAutofit/>
          </a:bodyPr>
          <a:lstStyle/>
          <a:p>
            <a:pPr algn="ctr"/>
            <a:r>
              <a:rPr lang="en-US" sz="3600" dirty="0"/>
              <a:t>Psychology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In a 360-degree performance appraisal, supervisors, customers, direct reports, peers, and the employee himself rate an employee’s performance.</a:t>
            </a:r>
          </a:p>
        </p:txBody>
      </p:sp>
      <p:pic>
        <p:nvPicPr>
          <p:cNvPr id="2" name="Figure" descr="A diagram depicts a box titled &quot;Self,&quot; which is surrounded on all four sides by four more boxes. The box to the left is titled &quot;Peers.&quot; The box above is titled &quot;Supervisors.&quot; The box to the right is titled &quot;Customers.&quot; The box below is titled &quot;Reports.&quot; Lines connect each of these surrounding boxes to the box titled &quot;Self.&quot; In the space between each of the surrounding boxes, a line with an arrow at each end points to and from the nearest surrounding box."/>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47612" r="-47612"/>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13.9</a:t>
            </a:r>
          </a:p>
        </p:txBody>
      </p:sp>
    </p:spTree>
    <p:extLst>
      <p:ext uri="{BB962C8B-B14F-4D97-AF65-F5344CB8AC3E}">
        <p14:creationId xmlns:p14="http://schemas.microsoft.com/office/powerpoint/2010/main" val="371372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solidFill>
                  <a:srgbClr val="6CB255"/>
                </a:solidFill>
              </a:rPr>
              <a:t>(a) </a:t>
            </a:r>
            <a:r>
              <a:rPr lang="en-US" sz="1600" dirty="0"/>
              <a:t>Pregnancy, </a:t>
            </a:r>
            <a:r>
              <a:rPr lang="en-US" sz="1600" dirty="0">
                <a:solidFill>
                  <a:srgbClr val="6CB255"/>
                </a:solidFill>
              </a:rPr>
              <a:t>(b) </a:t>
            </a:r>
            <a:r>
              <a:rPr lang="en-US" sz="1600" dirty="0"/>
              <a:t>religion, and </a:t>
            </a:r>
            <a:r>
              <a:rPr lang="en-US" sz="1600" dirty="0">
                <a:solidFill>
                  <a:srgbClr val="6CB255"/>
                </a:solidFill>
              </a:rPr>
              <a:t>(c) </a:t>
            </a:r>
            <a:r>
              <a:rPr lang="en-US" sz="1600" dirty="0"/>
              <a:t>age are some of the criteria on which hiring decisions cannot legally be made. (credit a: modification of work by Sean McGrath; credit b: modification of work by </a:t>
            </a:r>
            <a:r>
              <a:rPr lang="en-US" sz="1600" dirty="0" err="1"/>
              <a:t>Ze’ev</a:t>
            </a:r>
            <a:r>
              <a:rPr lang="en-US" sz="1600" dirty="0"/>
              <a:t> </a:t>
            </a:r>
            <a:r>
              <a:rPr lang="en-US" sz="1600" dirty="0" err="1"/>
              <a:t>Barkan</a:t>
            </a:r>
            <a:r>
              <a:rPr lang="en-US" sz="1600" dirty="0"/>
              <a:t>; credit c: modification of work by David Hodgson)</a:t>
            </a:r>
          </a:p>
        </p:txBody>
      </p:sp>
      <p:pic>
        <p:nvPicPr>
          <p:cNvPr id="2" name="Figure" descr="Photograph A shows the side profile of a pregnant woman. Photograph B shows a cross, a star of David, and a crescent displayed next to one another. Photograph C shows an older person with a cane walking down the street."/>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22473" b="-22473"/>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13.10</a:t>
            </a:r>
          </a:p>
        </p:txBody>
      </p:sp>
    </p:spTree>
    <p:extLst>
      <p:ext uri="{BB962C8B-B14F-4D97-AF65-F5344CB8AC3E}">
        <p14:creationId xmlns:p14="http://schemas.microsoft.com/office/powerpoint/2010/main" val="985570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 laws shown here protect employees in the U.S. from discriminatory practices.</a:t>
            </a:r>
          </a:p>
        </p:txBody>
      </p:sp>
      <p:pic>
        <p:nvPicPr>
          <p:cNvPr id="2" name="Figure" descr="A group of three boxes is titled, &quot;Selected Text from Legislation Prohibiting Employment Discrimination.&quot; The boxes are arranged vertically. The top box, titled &quot;Title VII of the Civil Rights Act of 1964,&quot; contains the text, &quot;It shall be an unlawful employment practice for an employer (1) to fail or refuse to hire or to discharge any individual, or otherwise to discriminate against any individual with respect to his compensation, terms, conditions, or privileges of employment, because of such individual's race, color, religion, sex, or national origin; or (2) to limit, segregate, or classify his employees or applicants for employment in any way which would deprive or tend to deprive any individual of employment opportunities or otherwise adversely affect his status as an employee, because of such individual's race, color, religion, sex, or national origin.&quot; The middle box, titled &quot;The Age Discrimination in Employment Act of 1967,&quot; contains the text, &quot;It shall be unlawful for an employer (1) to fail or refuse to hire or to discharge any individual or otherwise discriminate against any individual with respect to his compensation, terms, conditions, or privileges of employment, because of such individual's age.&quot; The bottom box, titled &quot;Titles I and V of the Americans with Disabilities Act of 1990 (ADA),&quot; contains the text, &quot;No covered entity shall discriminate against a qualified individual on the basis of disability in regard to job application procedures, the hiring, advancement, or discharge of employees, employee compensation, job training, and other terms, conditions, and privileges of employment. . . . The term &quot;discriminate against a qualified individual on the basis of disability&quot; includes . . . not making reasonable accommodations to the known physical or mental limitations of an otherwise qualified individual with a disability who is an applicant or employee, unless such covered entity can demonstrate that the accommodation would impose an undue hardship on the operation of the business of such covered entity.&quot;"/>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63646" r="-63646"/>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13.11</a:t>
            </a:r>
          </a:p>
        </p:txBody>
      </p:sp>
    </p:spTree>
    <p:extLst>
      <p:ext uri="{BB962C8B-B14F-4D97-AF65-F5344CB8AC3E}">
        <p14:creationId xmlns:p14="http://schemas.microsoft.com/office/powerpoint/2010/main" val="429635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Hooters restaurants only hire female wait staff. (credit: “</a:t>
            </a:r>
            <a:r>
              <a:rPr lang="en-US" sz="1600" dirty="0" err="1"/>
              <a:t>BemLoira</a:t>
            </a:r>
            <a:r>
              <a:rPr lang="en-US" sz="1600" dirty="0"/>
              <a:t> </a:t>
            </a:r>
            <a:r>
              <a:rPr lang="en-US" sz="1600" dirty="0" err="1"/>
              <a:t>BemDavassa</a:t>
            </a:r>
            <a:r>
              <a:rPr lang="en-US" sz="1600" dirty="0"/>
              <a:t>”/Flickr)</a:t>
            </a:r>
          </a:p>
        </p:txBody>
      </p:sp>
      <p:pic>
        <p:nvPicPr>
          <p:cNvPr id="2" name="Figure" descr="Four Hooters employees are pictured standing side by side. Three of them are holding plates of food and the other is holding a pitcher of beer. Each of them is wearing a white tank top that says &quot;Hooters,&quot; and high cut shorts."/>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54571" r="-54571"/>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13.12</a:t>
            </a:r>
          </a:p>
        </p:txBody>
      </p:sp>
    </p:spTree>
    <p:extLst>
      <p:ext uri="{BB962C8B-B14F-4D97-AF65-F5344CB8AC3E}">
        <p14:creationId xmlns:p14="http://schemas.microsoft.com/office/powerpoint/2010/main" val="223425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When companies are combined through a merger (or acquisition), there are often cuts due to duplication of core functions, like sales and accounting, at each company.</a:t>
            </a:r>
          </a:p>
        </p:txBody>
      </p:sp>
      <p:pic>
        <p:nvPicPr>
          <p:cNvPr id="2" name="Figure" descr="A diagram of seven boxes organized as a pyramid is shown. The top box reads &quot;Merged Company&quot; and has two lines that connect it to two boxes, one labeled &quot;Company A&quot; and the other labeled &quot;Company B.&quot; There are two lines connecting the &quot;Company A&quot; box to two more boxes, one labeled &quot;Company A Sales Dept&quot; and the other labeled &quot;Company A Accounting Dept.&quot; There are two lines connecting the &quot;Company B&quot; box to two more boxes, one labeled &quot;Company B Sales Dept&quot; and the other labeled &quot;Company B Accounting Dept.&quot;"/>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38561" r="-38561"/>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13.13</a:t>
            </a:r>
          </a:p>
        </p:txBody>
      </p:sp>
    </p:spTree>
    <p:extLst>
      <p:ext uri="{BB962C8B-B14F-4D97-AF65-F5344CB8AC3E}">
        <p14:creationId xmlns:p14="http://schemas.microsoft.com/office/powerpoint/2010/main" val="1286907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Checklists, such as the WHO surgical checklist shown here, help reduce workplace accidents.</a:t>
            </a:r>
          </a:p>
        </p:txBody>
      </p:sp>
      <p:pic>
        <p:nvPicPr>
          <p:cNvPr id="3" name="Figure" descr="A checklist contains three sections, titled &quot;Sign in,&quot; &quot;Time out,&quot; and &quot;Sign out.&quot; The section titled &quot;Sign in&quot; begins, &quot;Before induction of anesthesia, members of the team (at least the nurse and an anesthesia professional) orally confirm that.&quot; A bulleted list below this text contains four items. The first list item reads, &quot;The patient has verified his or her identity, the surgical site and procedure, and consent.&amp;#x2028;The surgical site is marked or site marking is not applicable.&amp;#x2028;The pulse oximeter is on the patient and functioning.&quot; The second list item reads, &quot;All members of the team are aware of whether the patient has a known allergy.&quot; The third list item reads, &quot;The patient's airway and risk of aspiration have been evaluated and appropriate equipment and assistance are available.&quot; The fourth list item reads, &quot;If there is a risk of blood loss of at least 500 ml (or 7 ml/kg of body weight, in children), appropriate access and fluids are available.&quot; The section titled &quot;Time out&quot; begins, &quot;Before skin incision, the entire team (nurses, surgeons, anesthesia professionals, and any others participating in the care of the patient) orally.&quot; The bulleted list below contains &quot;Confirms that all team members have been introduced by name and role. Confirms the patient's identity, surgical site, and procedure. Reviews the anticipated critical events.&quot; This first bullet has three sub-bullets that read, &quot;Surgeon reviews critical and unexpected steps, operative duration, and anticipated blood loss; Anesthesia staff review concerns specific to the patient; Nursing staff review confirmation of sterility, equipment availability, and other concerns.&quot; The following two bullets read: Confirms that prophylactic antibiotics have been administered = 60 min before incision is made or that antibiotics are not indicated&quot; and &quot;Confirms that all essential imaging results for the correct patient are displayed in the operating room.&quot; The section titled &quot;Sign out&quot; reads &quot;Before the patient leaves the operating room.&quot; Following this are two bullet points. The first reads &quot;Nurse reviews items aloud with the team.&quot; This bullet has four sub-bullets that read &quot;Name of the procedure as recorded; That the needle, sponge, and instrument counts are complete (or not applicable); That the specimen (if any) is correctly labeled, including with the patient's name; Whether there are issues with equipment to be addressed.&quot; The final bullet reads &quot;The surgeon, nurse, and anesthesia professional review aloud the key concerns for the recovery and care of the patient.&quot;"/>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63056" r="-63056"/>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13.14</a:t>
            </a:r>
          </a:p>
        </p:txBody>
      </p:sp>
    </p:spTree>
    <p:extLst>
      <p:ext uri="{BB962C8B-B14F-4D97-AF65-F5344CB8AC3E}">
        <p14:creationId xmlns:p14="http://schemas.microsoft.com/office/powerpoint/2010/main" val="364555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What does an office look like? For people who telecommute, their workspace may be adapted to fit their lifestyle. (credit: “left”: modification of work by Cory </a:t>
            </a:r>
            <a:r>
              <a:rPr lang="en-US" sz="1600" dirty="0" err="1"/>
              <a:t>Zanker</a:t>
            </a:r>
            <a:r>
              <a:rPr lang="en-US" sz="1600" dirty="0"/>
              <a:t>; credit “center”: modification of work by “@Saigon”/Flickr; credit “right”: modification of work by Daniel Lobo)</a:t>
            </a:r>
            <a:endParaRPr lang="en-US" sz="1800" dirty="0"/>
          </a:p>
        </p:txBody>
      </p:sp>
      <p:pic>
        <p:nvPicPr>
          <p:cNvPr id="2" name="Figure" descr="A collage of three color photographs is shown. From left to right appear a person in front of a laptop computer sitting outdoors, a person sitting on the floor with a laptop, and a person sitting on the couch with a small child and a laptop."/>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26123" b="-26123"/>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13.1</a:t>
            </a:r>
          </a:p>
        </p:txBody>
      </p:sp>
    </p:spTree>
    <p:extLst>
      <p:ext uri="{BB962C8B-B14F-4D97-AF65-F5344CB8AC3E}">
        <p14:creationId xmlns:p14="http://schemas.microsoft.com/office/powerpoint/2010/main" val="57427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lnSpcReduction="10000"/>
          </a:bodyPr>
          <a:lstStyle/>
          <a:p>
            <a:r>
              <a:rPr lang="en-US" sz="1600" dirty="0">
                <a:solidFill>
                  <a:srgbClr val="72A510"/>
                </a:solidFill>
              </a:rPr>
              <a:t>(a) </a:t>
            </a:r>
            <a:r>
              <a:rPr lang="en-US" sz="1600" dirty="0"/>
              <a:t>Industrial psychology focuses on hiring and maintaining employees.</a:t>
            </a:r>
          </a:p>
          <a:p>
            <a:r>
              <a:rPr lang="en-US" sz="1600" dirty="0">
                <a:solidFill>
                  <a:srgbClr val="72A510"/>
                </a:solidFill>
              </a:rPr>
              <a:t>(b) </a:t>
            </a:r>
            <a:r>
              <a:rPr lang="en-US" sz="1600" dirty="0"/>
              <a:t>Organizational psychology is interested in employee relationships and organizational culture. (credit a: modification of work by Cory </a:t>
            </a:r>
            <a:r>
              <a:rPr lang="en-US" sz="1600" dirty="0" err="1"/>
              <a:t>Zanker</a:t>
            </a:r>
            <a:r>
              <a:rPr lang="en-US" sz="1600" dirty="0"/>
              <a:t>; credit b: modification of work by </a:t>
            </a:r>
            <a:r>
              <a:rPr lang="en-US" sz="1600" dirty="0" err="1"/>
              <a:t>Vitor</a:t>
            </a:r>
            <a:r>
              <a:rPr lang="en-US" sz="1600" dirty="0"/>
              <a:t> Lima)</a:t>
            </a:r>
          </a:p>
        </p:txBody>
      </p:sp>
      <p:pic>
        <p:nvPicPr>
          <p:cNvPr id="4" name="Figure" descr="Photograph A shows two people sitting across from one another and conversing. Photograph B shows a room full of people sitting in front of computers."/>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6887" b="-6887"/>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13.2</a:t>
            </a:r>
          </a:p>
        </p:txBody>
      </p:sp>
    </p:spTree>
    <p:extLst>
      <p:ext uri="{BB962C8B-B14F-4D97-AF65-F5344CB8AC3E}">
        <p14:creationId xmlns:p14="http://schemas.microsoft.com/office/powerpoint/2010/main" val="286269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p:cNvSpPr>
            <a:spLocks noGrp="1"/>
          </p:cNvSpPr>
          <p:nvPr>
            <p:ph type="ftr" sz="quarter" idx="11"/>
          </p:nvPr>
        </p:nvSpPr>
        <p:spPr>
          <a:xfrm>
            <a:off x="457200" y="6492875"/>
            <a:ext cx="7724274" cy="283310"/>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Human factors psychology is the study of interactions between humans, tools, and work systems.</a:t>
            </a:r>
          </a:p>
        </p:txBody>
      </p:sp>
      <p:pic>
        <p:nvPicPr>
          <p:cNvPr id="2" name="Figure" descr="An illustration shows a person seated at a desk. Measurements are provided showing the proper distance and angle from work equipment. The labels are as follows: Viewing distance from head to monitor should be 19–24 inches. For the viewing angle, the eyes should be about level with the top of the screen. The chair should provide lumbar support for the lower back. The forearm and upper arm should be at a 90 degree angle, with wrists straight over the keyboard. The seat back angle should also be 90 degrees, as should the angle of the bend of the knees. The top of the knees should be between 23 and 28 inches from the floor. If this distance cannot be met due to short stature, a footrest should be used below the feet. The seat should have an adjustable height to help in posturing oneself according to these suggested angles and distances."/>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2481" b="-2481"/>
          <a:stretch>
            <a:fillRect/>
          </a:stretch>
        </p:blipFill>
        <p:spPr>
          <a:xfrm>
            <a:off x="457200" y="1108075"/>
            <a:ext cx="4032250" cy="5256213"/>
          </a:xfrm>
        </p:spPr>
      </p:pic>
      <p:pic>
        <p:nvPicPr>
          <p:cNvPr id="11"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13.3</a:t>
            </a:r>
          </a:p>
        </p:txBody>
      </p:sp>
    </p:spTree>
    <p:extLst>
      <p:ext uri="{BB962C8B-B14F-4D97-AF65-F5344CB8AC3E}">
        <p14:creationId xmlns:p14="http://schemas.microsoft.com/office/powerpoint/2010/main" val="371281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Hawthorne Works provided the setting for several early I-O studies.</a:t>
            </a:r>
          </a:p>
        </p:txBody>
      </p:sp>
      <p:pic>
        <p:nvPicPr>
          <p:cNvPr id="2" name="Figure" descr="An image of a factory complex with two functioning smokestacks and a number of buildings is shown."/>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10637" b="-10637"/>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13.4</a:t>
            </a:r>
          </a:p>
        </p:txBody>
      </p:sp>
    </p:spTree>
    <p:extLst>
      <p:ext uri="{BB962C8B-B14F-4D97-AF65-F5344CB8AC3E}">
        <p14:creationId xmlns:p14="http://schemas.microsoft.com/office/powerpoint/2010/main" val="1578524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Researchers discovered that employees performed better when researchers or supervisors observed and interacted with them, a dynamic termed the Hawthorne effect.</a:t>
            </a:r>
          </a:p>
        </p:txBody>
      </p:sp>
      <p:pic>
        <p:nvPicPr>
          <p:cNvPr id="2" name="Figure" descr="A photograph shows a warehouse full of people working with machines along assembly lines."/>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tretch>
            <a:fillRect/>
          </a:stretch>
        </p:blipFill>
        <p:spPr>
          <a:xfrm>
            <a:off x="2037097" y="1122386"/>
            <a:ext cx="4903116" cy="3500071"/>
          </a:xfrm>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13.5</a:t>
            </a:r>
          </a:p>
        </p:txBody>
      </p:sp>
    </p:spTree>
    <p:extLst>
      <p:ext uri="{BB962C8B-B14F-4D97-AF65-F5344CB8AC3E}">
        <p14:creationId xmlns:p14="http://schemas.microsoft.com/office/powerpoint/2010/main" val="3345782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solidFill>
                  <a:srgbClr val="6CB255"/>
                </a:solidFill>
              </a:rPr>
              <a:t>(a) </a:t>
            </a:r>
            <a:r>
              <a:rPr lang="en-US" sz="1600" dirty="0"/>
              <a:t>Frederick Taylor (1911) strived to engineer workplaces to increase productivity, based on the ideas he set forth in </a:t>
            </a:r>
            <a:r>
              <a:rPr lang="en-US" sz="1600" dirty="0">
                <a:solidFill>
                  <a:srgbClr val="6CB255"/>
                </a:solidFill>
              </a:rPr>
              <a:t>(b) </a:t>
            </a:r>
            <a:r>
              <a:rPr lang="en-US" sz="1600" dirty="0"/>
              <a:t>his book, </a:t>
            </a:r>
            <a:r>
              <a:rPr lang="en-US" sz="1600" i="1" dirty="0"/>
              <a:t>The Principles of Scientific Management</a:t>
            </a:r>
            <a:r>
              <a:rPr lang="en-US" sz="1600" dirty="0"/>
              <a:t>. </a:t>
            </a:r>
            <a:r>
              <a:rPr lang="en-US" sz="1600" dirty="0">
                <a:solidFill>
                  <a:srgbClr val="6CB255"/>
                </a:solidFill>
              </a:rPr>
              <a:t>(c) </a:t>
            </a:r>
            <a:r>
              <a:rPr lang="en-US" sz="1600" dirty="0"/>
              <a:t>Taylor designed this steam hammer at the Midvale Steel Company. (credit c: modification of work by “</a:t>
            </a:r>
            <a:r>
              <a:rPr lang="en-US" sz="1600" dirty="0" err="1"/>
              <a:t>Kheel</a:t>
            </a:r>
            <a:r>
              <a:rPr lang="en-US" sz="1600" dirty="0"/>
              <a:t> Center, Cornell University”/Flickr)</a:t>
            </a:r>
          </a:p>
        </p:txBody>
      </p:sp>
      <p:pic>
        <p:nvPicPr>
          <p:cNvPr id="2" name="Figure" descr="Photograph A shows Frederick Taylor. Photograph B shows the cover of Taylor's book titled The Principles of Scientific Management. Across the top it reads &quot;The Principles of Scientific Management. Below that it says &quot;by Frederick Winslow Taylor, M.E., Sc.D. Past president of the American Society of Mechanical Engineers.&quot; Below that is a picture of a hand passing a torch to another hand, with foreign lettering behind. At the bottom it reads &quot;Harper and Brothers Publishers. New York and London. 1919.&quot; Photograph C shows a steam hammer."/>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6887" b="-6887"/>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13.6</a:t>
            </a:r>
          </a:p>
        </p:txBody>
      </p:sp>
    </p:spTree>
    <p:extLst>
      <p:ext uri="{BB962C8B-B14F-4D97-AF65-F5344CB8AC3E}">
        <p14:creationId xmlns:p14="http://schemas.microsoft.com/office/powerpoint/2010/main" val="2067208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fontScale="92500"/>
          </a:bodyPr>
          <a:lstStyle/>
          <a:p>
            <a:r>
              <a:rPr lang="en-US" sz="1600" dirty="0">
                <a:solidFill>
                  <a:srgbClr val="6CB255"/>
                </a:solidFill>
              </a:rPr>
              <a:t>(a) </a:t>
            </a:r>
            <a:r>
              <a:rPr lang="en-US" sz="1600" dirty="0"/>
              <a:t>Lillian </a:t>
            </a:r>
            <a:r>
              <a:rPr lang="en-US" sz="1600" dirty="0" err="1"/>
              <a:t>Gilbreth</a:t>
            </a:r>
            <a:r>
              <a:rPr lang="en-US" sz="1600" dirty="0"/>
              <a:t> studied efficiency improvements that were applicable in the workplace, home, and other areas. She is credited with the idea of </a:t>
            </a:r>
            <a:r>
              <a:rPr lang="en-US" sz="1600" dirty="0">
                <a:solidFill>
                  <a:srgbClr val="6CB255"/>
                </a:solidFill>
              </a:rPr>
              <a:t>(b) </a:t>
            </a:r>
            <a:r>
              <a:rPr lang="en-US" sz="1600" dirty="0"/>
              <a:t>putting shelves on the inside of refrigerator doors and </a:t>
            </a:r>
            <a:r>
              <a:rPr lang="en-US" sz="1600" dirty="0">
                <a:solidFill>
                  <a:srgbClr val="6CB255"/>
                </a:solidFill>
              </a:rPr>
              <a:t>(c) </a:t>
            </a:r>
            <a:r>
              <a:rPr lang="en-US" sz="1600" dirty="0"/>
              <a:t>foot-pedal-operated garbage cans. (credit b: modification of work by “</a:t>
            </a:r>
            <a:r>
              <a:rPr lang="en-US" sz="1600" dirty="0" err="1"/>
              <a:t>Goedeker’s</a:t>
            </a:r>
            <a:r>
              <a:rPr lang="en-US" sz="1600" dirty="0"/>
              <a:t>”/Flickr; credit c: modification of work by Kerry </a:t>
            </a:r>
            <a:r>
              <a:rPr lang="pl-PL" sz="1600" dirty="0" err="1"/>
              <a:t>Ceszyk</a:t>
            </a:r>
            <a:r>
              <a:rPr lang="pl-PL" sz="1600" dirty="0"/>
              <a:t>)</a:t>
            </a:r>
            <a:endParaRPr lang="en-US" sz="1600" dirty="0"/>
          </a:p>
        </p:txBody>
      </p:sp>
      <p:pic>
        <p:nvPicPr>
          <p:cNvPr id="3" name="Figure" descr="Photograph A shows Lillian Gilbreth. Photograph B shows an open refrigerator with shelves inside and on the door. Photograph C shows a person stepping on a garbage can's foot-pedal, which causes the lid to open, and inserting garbage into the garbage can."/>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6252" r="-6252"/>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13.7</a:t>
            </a:r>
          </a:p>
        </p:txBody>
      </p:sp>
    </p:spTree>
    <p:extLst>
      <p:ext uri="{BB962C8B-B14F-4D97-AF65-F5344CB8AC3E}">
        <p14:creationId xmlns:p14="http://schemas.microsoft.com/office/powerpoint/2010/main" val="136228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Training usually begins with an orientation period during which a new employee learns about company policies, practices, and culture. (credit: Cory </a:t>
            </a:r>
            <a:r>
              <a:rPr lang="en-US" sz="1600" dirty="0" err="1"/>
              <a:t>Zanker</a:t>
            </a:r>
            <a:r>
              <a:rPr lang="en-US" sz="1600" dirty="0"/>
              <a:t>)</a:t>
            </a:r>
          </a:p>
        </p:txBody>
      </p:sp>
      <p:pic>
        <p:nvPicPr>
          <p:cNvPr id="2" name="Figure" descr="A photograph shows several people sitting at a table and writing on notepads, as a person in the front of the room writes on a large tablet."/>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6709" r="-26709"/>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13.8</a:t>
            </a:r>
          </a:p>
        </p:txBody>
      </p:sp>
    </p:spTree>
    <p:extLst>
      <p:ext uri="{BB962C8B-B14F-4D97-AF65-F5344CB8AC3E}">
        <p14:creationId xmlns:p14="http://schemas.microsoft.com/office/powerpoint/2010/main" val="21854463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1351</TotalTime>
  <Words>1335</Words>
  <Application>Microsoft Office PowerPoint</Application>
  <PresentationFormat>On-screen Show (4:3)</PresentationFormat>
  <Paragraphs>61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Essential</vt:lpstr>
      <vt:lpstr>Psychology</vt:lpstr>
      <vt:lpstr>Figure 13.1</vt:lpstr>
      <vt:lpstr>Figure 13.2</vt:lpstr>
      <vt:lpstr>Figure 13.3</vt:lpstr>
      <vt:lpstr>Figure 13.4</vt:lpstr>
      <vt:lpstr>Figure 13.5</vt:lpstr>
      <vt:lpstr>Figure 13.6</vt:lpstr>
      <vt:lpstr>Figure 13.7</vt:lpstr>
      <vt:lpstr>Figure 13.8</vt:lpstr>
      <vt:lpstr>Figure 13.9</vt:lpstr>
      <vt:lpstr>Figure 13.10</vt:lpstr>
      <vt:lpstr>Figure 13.11</vt:lpstr>
      <vt:lpstr>Figure 13.12</vt:lpstr>
      <vt:lpstr>Figure 13.13</vt:lpstr>
      <vt:lpstr>Figure 13.14</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 Chapter 13 - INDUSTRIAL-ORGANIZATIONAL PSYCHOLOGY</dc:title>
  <dc:creator>Spuddy McSpare</dc:creator>
  <cp:lastModifiedBy>ConversionPS</cp:lastModifiedBy>
  <cp:revision>135</cp:revision>
  <dcterms:created xsi:type="dcterms:W3CDTF">2012-06-04T02:13:36Z</dcterms:created>
  <dcterms:modified xsi:type="dcterms:W3CDTF">2017-08-24T15:31:50Z</dcterms:modified>
</cp:coreProperties>
</file>