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1"/>
  </p:notesMasterIdLst>
  <p:handoutMasterIdLst>
    <p:handoutMasterId r:id="rId32"/>
  </p:handoutMasterIdLst>
  <p:sldIdLst>
    <p:sldId id="256" r:id="rId2"/>
    <p:sldId id="454" r:id="rId3"/>
    <p:sldId id="455" r:id="rId4"/>
    <p:sldId id="456" r:id="rId5"/>
    <p:sldId id="457" r:id="rId6"/>
    <p:sldId id="458" r:id="rId7"/>
    <p:sldId id="459" r:id="rId8"/>
    <p:sldId id="440"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48" r:id="rId29"/>
    <p:sldId id="4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595" autoAdjust="0"/>
  </p:normalViewPr>
  <p:slideViewPr>
    <p:cSldViewPr snapToGrid="0" snapToObjects="1">
      <p:cViewPr varScale="1">
        <p:scale>
          <a:sx n="104" d="100"/>
          <a:sy n="104"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6" d="100"/>
          <a:sy n="86" d="100"/>
        </p:scale>
        <p:origin x="-199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393960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37566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231640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180849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228627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18780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301560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144281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3419180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325143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5074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142308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20</a:t>
            </a:fld>
            <a:endParaRPr lang="en-US"/>
          </a:p>
        </p:txBody>
      </p:sp>
    </p:spTree>
    <p:extLst>
      <p:ext uri="{BB962C8B-B14F-4D97-AF65-F5344CB8AC3E}">
        <p14:creationId xmlns:p14="http://schemas.microsoft.com/office/powerpoint/2010/main" val="315666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2454570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22</a:t>
            </a:fld>
            <a:endParaRPr lang="en-US"/>
          </a:p>
        </p:txBody>
      </p:sp>
    </p:spTree>
    <p:extLst>
      <p:ext uri="{BB962C8B-B14F-4D97-AF65-F5344CB8AC3E}">
        <p14:creationId xmlns:p14="http://schemas.microsoft.com/office/powerpoint/2010/main" val="379144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23</a:t>
            </a:fld>
            <a:endParaRPr lang="en-US"/>
          </a:p>
        </p:txBody>
      </p:sp>
    </p:spTree>
    <p:extLst>
      <p:ext uri="{BB962C8B-B14F-4D97-AF65-F5344CB8AC3E}">
        <p14:creationId xmlns:p14="http://schemas.microsoft.com/office/powerpoint/2010/main" val="410111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24</a:t>
            </a:fld>
            <a:endParaRPr lang="en-US"/>
          </a:p>
        </p:txBody>
      </p:sp>
    </p:spTree>
    <p:extLst>
      <p:ext uri="{BB962C8B-B14F-4D97-AF65-F5344CB8AC3E}">
        <p14:creationId xmlns:p14="http://schemas.microsoft.com/office/powerpoint/2010/main" val="39809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25</a:t>
            </a:fld>
            <a:endParaRPr lang="en-US"/>
          </a:p>
        </p:txBody>
      </p:sp>
    </p:spTree>
    <p:extLst>
      <p:ext uri="{BB962C8B-B14F-4D97-AF65-F5344CB8AC3E}">
        <p14:creationId xmlns:p14="http://schemas.microsoft.com/office/powerpoint/2010/main" val="3811955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26</a:t>
            </a:fld>
            <a:endParaRPr lang="en-US"/>
          </a:p>
        </p:txBody>
      </p:sp>
    </p:spTree>
    <p:extLst>
      <p:ext uri="{BB962C8B-B14F-4D97-AF65-F5344CB8AC3E}">
        <p14:creationId xmlns:p14="http://schemas.microsoft.com/office/powerpoint/2010/main" val="3773281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27</a:t>
            </a:fld>
            <a:endParaRPr lang="en-US"/>
          </a:p>
        </p:txBody>
      </p:sp>
    </p:spTree>
    <p:extLst>
      <p:ext uri="{BB962C8B-B14F-4D97-AF65-F5344CB8AC3E}">
        <p14:creationId xmlns:p14="http://schemas.microsoft.com/office/powerpoint/2010/main" val="231777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28</a:t>
            </a:fld>
            <a:endParaRPr lang="en-US"/>
          </a:p>
        </p:txBody>
      </p:sp>
    </p:spTree>
    <p:extLst>
      <p:ext uri="{BB962C8B-B14F-4D97-AF65-F5344CB8AC3E}">
        <p14:creationId xmlns:p14="http://schemas.microsoft.com/office/powerpoint/2010/main" val="184168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29</a:t>
            </a:fld>
            <a:endParaRPr lang="en-US"/>
          </a:p>
        </p:txBody>
      </p:sp>
    </p:spTree>
    <p:extLst>
      <p:ext uri="{BB962C8B-B14F-4D97-AF65-F5344CB8AC3E}">
        <p14:creationId xmlns:p14="http://schemas.microsoft.com/office/powerpoint/2010/main" val="94460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309010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374021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280891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338955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328248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6932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90588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1A90C354-B4D3-4E73-A860-3477671A7ABC}"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54D5A1-C671-4D0F-AB16-F2CB61D9B316}" type="datetime4">
              <a:rPr lang="en-US" smtClean="0"/>
              <a:t>August 24,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7A4C91-59B8-4838-94B9-44498BA0D489}"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46E114-C778-4C2B-AAD0-F5E8B9FF2F0C}" type="datetime4">
              <a:rPr lang="en-US" smtClean="0"/>
              <a:t>August 24,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EA2AA0F-9A5A-4D3E-8F17-C00AB9A2E6E9}" type="datetime4">
              <a:rPr lang="en-US" smtClean="0"/>
              <a:t>August 24, 2017</a:t>
            </a:fld>
            <a:endParaRPr lang="en-US" dirty="0"/>
          </a:p>
        </p:txBody>
      </p:sp>
      <p:sp>
        <p:nvSpPr>
          <p:cNvPr id="5" name="Footer Placeholder 4"/>
          <p:cNvSpPr>
            <a:spLocks noGrp="1"/>
          </p:cNvSpPr>
          <p:nvPr>
            <p:ph type="ftr" sz="quarter" idx="3"/>
          </p:nvPr>
        </p:nvSpPr>
        <p:spPr>
          <a:xfrm>
            <a:off x="457200" y="6492875"/>
            <a:ext cx="7696200"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3901" y="1608827"/>
            <a:ext cx="9144000" cy="62002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14 STRESS, LIFESTYLE, AND HEALTH</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738610"/>
            <a:ext cx="9144000" cy="689049"/>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Hans </a:t>
            </a:r>
            <a:r>
              <a:rPr lang="en-US" sz="1600" dirty="0" err="1"/>
              <a:t>Selye</a:t>
            </a:r>
            <a:r>
              <a:rPr lang="en-US" sz="1600" dirty="0"/>
              <a:t> specialized in research about stress. In 2009, his native Hungary honored his work with this stamp, released in conjunction with the 2nd annual World Conference on Stress.</a:t>
            </a:r>
          </a:p>
        </p:txBody>
      </p:sp>
      <p:pic>
        <p:nvPicPr>
          <p:cNvPr id="2" name="Figure" descr="A stamp featuring Hans Selye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983" r="-1698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14.9</a:t>
            </a:r>
          </a:p>
        </p:txBody>
      </p:sp>
    </p:spTree>
    <p:extLst>
      <p:ext uri="{BB962C8B-B14F-4D97-AF65-F5344CB8AC3E}">
        <p14:creationId xmlns:p14="http://schemas.microsoft.com/office/powerpoint/2010/main" val="370153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three stages of </a:t>
            </a:r>
            <a:r>
              <a:rPr lang="en-US" sz="1600" dirty="0" err="1"/>
              <a:t>Selye’s</a:t>
            </a:r>
            <a:r>
              <a:rPr lang="en-US" sz="1600" dirty="0"/>
              <a:t> general adaptation syndrome are shown in this graph. Prolonged stress ultimately results in exhaustion.</a:t>
            </a:r>
          </a:p>
        </p:txBody>
      </p:sp>
      <p:pic>
        <p:nvPicPr>
          <p:cNvPr id="2" name="Figure" descr="A graph shows the three stages of Selye's general adaption syndrome: alarm reaction, resistance, and exhaustion. The x-axis represents time while the y-axis represents stress levels. The x-axis is labeled 'Time' and the y-axis is labeled 'Stress resistance.' The graph shows that an increase in time and stress ultimately leads to exhaustio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9332" r="-2933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14.10</a:t>
            </a:r>
          </a:p>
        </p:txBody>
      </p:sp>
    </p:spTree>
    <p:extLst>
      <p:ext uri="{BB962C8B-B14F-4D97-AF65-F5344CB8AC3E}">
        <p14:creationId xmlns:p14="http://schemas.microsoft.com/office/powerpoint/2010/main" val="67039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diagram shows the functioning of the hypothalamic-pituitary-adrenal (HPA) axis. The hypothalamus activates the pituitary gland, which in turn activates the adrenal glands, increasing their secretion of cortisol.</a:t>
            </a:r>
          </a:p>
        </p:txBody>
      </p:sp>
      <p:pic>
        <p:nvPicPr>
          <p:cNvPr id="2" name="Figure" descr="A figure shows an outline of the human body that indicates various parties of the body related to the hypothalamic-pituitary-adrenal axis. The hypothalamus, pituitary gland, and adrenal glands are labeled. There is an arrow from hypothalamus to pituitary gland and another arrow from pituitary gland to adrenal glands. These arrows represent the flow between these organ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6032" r="-3603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14.11</a:t>
            </a:r>
          </a:p>
        </p:txBody>
      </p:sp>
    </p:spTree>
    <p:extLst>
      <p:ext uri="{BB962C8B-B14F-4D97-AF65-F5344CB8AC3E}">
        <p14:creationId xmlns:p14="http://schemas.microsoft.com/office/powerpoint/2010/main" val="51345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Some fairly typical life events, such as moving, can be significant stressors. Even when the move is intentional and positive, the amount of resulting change in daily life can cause stress. (credit: "</a:t>
            </a:r>
            <a:r>
              <a:rPr lang="en-US" sz="1600" dirty="0" err="1"/>
              <a:t>Jellaluna</a:t>
            </a:r>
            <a:r>
              <a:rPr lang="en-US" sz="1600" dirty="0"/>
              <a:t>"/Flickr)</a:t>
            </a:r>
          </a:p>
        </p:txBody>
      </p:sp>
      <p:pic>
        <p:nvPicPr>
          <p:cNvPr id="2" name="Figure" descr="A photo shows a person next to the back of a moving truck unloading furnitur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14.12</a:t>
            </a:r>
          </a:p>
        </p:txBody>
      </p:sp>
    </p:spTree>
    <p:extLst>
      <p:ext uri="{BB962C8B-B14F-4D97-AF65-F5344CB8AC3E}">
        <p14:creationId xmlns:p14="http://schemas.microsoft.com/office/powerpoint/2010/main" val="165199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Daily commutes, whether </a:t>
            </a:r>
            <a:r>
              <a:rPr lang="en-US" sz="1600" dirty="0">
                <a:solidFill>
                  <a:srgbClr val="72A510"/>
                </a:solidFill>
              </a:rPr>
              <a:t>(a) </a:t>
            </a:r>
            <a:r>
              <a:rPr lang="en-US" sz="1600" dirty="0"/>
              <a:t>on the road or </a:t>
            </a:r>
            <a:r>
              <a:rPr lang="en-US" sz="1600" dirty="0">
                <a:solidFill>
                  <a:srgbClr val="72A510"/>
                </a:solidFill>
              </a:rPr>
              <a:t>(b) </a:t>
            </a:r>
            <a:r>
              <a:rPr lang="en-US" sz="1600" dirty="0"/>
              <a:t>via public transportation, can be hassles that contribute to our feelings of everyday stress. (credit a: modification of work by Jeff Turner; credit b: modification of work by </a:t>
            </a:r>
            <a:r>
              <a:rPr lang="cs-CZ" sz="1600" dirty="0"/>
              <a:t>"</a:t>
            </a:r>
            <a:r>
              <a:rPr lang="cs-CZ" sz="1600" dirty="0" err="1"/>
              <a:t>epSos.de</a:t>
            </a:r>
            <a:r>
              <a:rPr lang="cs-CZ" sz="1600" dirty="0"/>
              <a:t>"/</a:t>
            </a:r>
            <a:r>
              <a:rPr lang="cs-CZ" sz="1600" dirty="0" err="1"/>
              <a:t>Flickr</a:t>
            </a:r>
            <a:r>
              <a:rPr lang="cs-CZ" sz="1600" dirty="0"/>
              <a:t>)</a:t>
            </a:r>
            <a:endParaRPr lang="en-US" sz="1600" dirty="0"/>
          </a:p>
        </p:txBody>
      </p:sp>
      <p:pic>
        <p:nvPicPr>
          <p:cNvPr id="2" name="Figure" descr="Photograph A shows heavy traffic going both ways on a scenic road. Photograph B shows a crowded bus with people sitting in the seats and standing in the aisl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340" b="-1134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14.13</a:t>
            </a:r>
          </a:p>
        </p:txBody>
      </p:sp>
    </p:spTree>
    <p:extLst>
      <p:ext uri="{BB962C8B-B14F-4D97-AF65-F5344CB8AC3E}">
        <p14:creationId xmlns:p14="http://schemas.microsoft.com/office/powerpoint/2010/main" val="248419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72A510"/>
                </a:solidFill>
              </a:rPr>
              <a:t>(a) </a:t>
            </a:r>
            <a:r>
              <a:rPr lang="en-US" sz="1600" dirty="0"/>
              <a:t>Police officers and </a:t>
            </a:r>
            <a:r>
              <a:rPr lang="en-US" sz="1600" dirty="0">
                <a:solidFill>
                  <a:srgbClr val="72A510"/>
                </a:solidFill>
              </a:rPr>
              <a:t>(b) </a:t>
            </a:r>
            <a:r>
              <a:rPr lang="en-US" sz="1600" dirty="0"/>
              <a:t>firefighters hold high stress occupations. (credit a: modification of work by Australian Civil-Military Centre; credit b: modification of work by Andrew Magill)</a:t>
            </a:r>
          </a:p>
        </p:txBody>
      </p:sp>
      <p:pic>
        <p:nvPicPr>
          <p:cNvPr id="2" name="Figure" descr="Photograph A shows uniformed police officers marching with synchronized arms swinging. Photograph B shows firefighters fighting a fir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1" b="-447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14.14</a:t>
            </a:r>
          </a:p>
        </p:txBody>
      </p:sp>
    </p:spTree>
    <p:extLst>
      <p:ext uri="{BB962C8B-B14F-4D97-AF65-F5344CB8AC3E}">
        <p14:creationId xmlns:p14="http://schemas.microsoft.com/office/powerpoint/2010/main" val="337215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graph shows the percentages of participants who developed colds (after receiving the cold virus) after reporting having experienced chronic stressors lasting at least one month, three months, and six months (adapted from Cohen et al., 1998).</a:t>
            </a:r>
          </a:p>
        </p:txBody>
      </p:sp>
      <p:pic>
        <p:nvPicPr>
          <p:cNvPr id="2" name="Figure" descr="A bar graph shows the relationship between chronic stressors and the percentage of people who developed colds after receiving the cold virus. About 50% of people with chronic stressors for at least one month developed a cold compared to about 35% without chronic stressors. About 52% of people with chronic stressors for at least three months developed a cold compared to about 35% without chronic stressors. About 51% of people with chronic stressors for at least six months developed a cold compared to about 35% without chronic stressor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5427" r="-2542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14.15</a:t>
            </a:r>
          </a:p>
        </p:txBody>
      </p:sp>
    </p:spTree>
    <p:extLst>
      <p:ext uri="{BB962C8B-B14F-4D97-AF65-F5344CB8AC3E}">
        <p14:creationId xmlns:p14="http://schemas.microsoft.com/office/powerpoint/2010/main" val="353197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Telomeres are shorter in adults who experienced more trauma as children (adapted from </a:t>
            </a:r>
            <a:r>
              <a:rPr lang="hu-HU" sz="1600" dirty="0"/>
              <a:t>Blackburn &amp; Epel, 2012).</a:t>
            </a:r>
            <a:endParaRPr lang="en-US" sz="1600" dirty="0"/>
          </a:p>
        </p:txBody>
      </p:sp>
      <p:pic>
        <p:nvPicPr>
          <p:cNvPr id="3" name="Figure" descr="A bar graph shows the relationship between telomere length in kilobase pairs and the number of adversities people experienced. Those who experienced zero adversities had about 6.6 kilobase pairs for telomere size. Those who experienced one adversity had about 6.4 kilobase pairs for telomere size. Those who experienced more than one adversity had about 5.9 kilobase pairs for telomere siz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9038" r="-1903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14.16</a:t>
            </a:r>
          </a:p>
        </p:txBody>
      </p:sp>
    </p:spTree>
    <p:extLst>
      <p:ext uri="{BB962C8B-B14F-4D97-AF65-F5344CB8AC3E}">
        <p14:creationId xmlns:p14="http://schemas.microsoft.com/office/powerpoint/2010/main" val="353197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Males and females often experience different symptoms of a heart attack.</a:t>
            </a:r>
          </a:p>
        </p:txBody>
      </p:sp>
      <p:pic>
        <p:nvPicPr>
          <p:cNvPr id="2" name="Figure" descr="A figure showing outlines of the male and female bodies indicates common heart attack symptoms for each sex. For males, these include lightheadedness, perspiration, chest pain and pressure, stomach pain, and shortness of breath. For females, these include dizziness, anxiety, back and neck pain, shortness of breath, nausea and vomiti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0131" r="-1013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14.17</a:t>
            </a:r>
          </a:p>
        </p:txBody>
      </p:sp>
    </p:spTree>
    <p:extLst>
      <p:ext uri="{BB962C8B-B14F-4D97-AF65-F5344CB8AC3E}">
        <p14:creationId xmlns:p14="http://schemas.microsoft.com/office/powerpoint/2010/main" val="157978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Type A individuals are characterized as intensely driven,</a:t>
            </a:r>
          </a:p>
          <a:p>
            <a:pPr marL="342900" indent="-342900">
              <a:buAutoNum type="alphaLcParenBoth"/>
            </a:pPr>
            <a:r>
              <a:rPr lang="en-US" sz="1600" dirty="0">
                <a:solidFill>
                  <a:srgbClr val="72A510"/>
                </a:solidFill>
              </a:rPr>
              <a:t> </a:t>
            </a:r>
            <a:r>
              <a:rPr lang="en-US" sz="1600" dirty="0"/>
              <a:t>while Type B people are characterized as laid-back and relaxed. (credit a: modification of work by Greg Hernandez; credit b: modification of work by </a:t>
            </a:r>
            <a:r>
              <a:rPr lang="en-US" sz="1600" dirty="0" err="1"/>
              <a:t>Elvert</a:t>
            </a:r>
            <a:r>
              <a:rPr lang="en-US" sz="1600" dirty="0"/>
              <a:t> Barnes)</a:t>
            </a:r>
          </a:p>
        </p:txBody>
      </p:sp>
      <p:pic>
        <p:nvPicPr>
          <p:cNvPr id="2" name="Figure" descr="Photograph A is a distorted image of a person, head in hand, who appears stressed. Photograph B shows a barefoot person lying down on a blanket in the gras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528" b="-952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14.18</a:t>
            </a:r>
          </a:p>
        </p:txBody>
      </p:sp>
    </p:spTree>
    <p:extLst>
      <p:ext uri="{BB962C8B-B14F-4D97-AF65-F5344CB8AC3E}">
        <p14:creationId xmlns:p14="http://schemas.microsoft.com/office/powerpoint/2010/main" val="142483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Exams are a stressful, but unavoidable, element of college life. (credit “left”: modification of work by Travis K. Mendoza; credit “center”: modification of work by “albertogp123”/Flickr; credit “right”: modification of work by </a:t>
            </a:r>
            <a:r>
              <a:rPr lang="es-ES_tradnl" sz="1600" dirty="0"/>
              <a:t>Jeffrey </a:t>
            </a:r>
            <a:r>
              <a:rPr lang="es-ES_tradnl" sz="1600" dirty="0" err="1"/>
              <a:t>Pioquinto</a:t>
            </a:r>
            <a:r>
              <a:rPr lang="es-ES_tradnl" sz="1600" dirty="0"/>
              <a:t>, SJ)</a:t>
            </a:r>
            <a:endParaRPr lang="en-US" sz="1800" dirty="0"/>
          </a:p>
        </p:txBody>
      </p:sp>
      <p:pic>
        <p:nvPicPr>
          <p:cNvPr id="2" name="Figure" descr="Three photos side by side from left to right show someone looking stressed while taking an exam, a close up of an answer sheet, and a room full of people taking an exam."/>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7827" b="-1782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a:t>
            </a:r>
          </a:p>
        </p:txBody>
      </p:sp>
    </p:spTree>
    <p:extLst>
      <p:ext uri="{BB962C8B-B14F-4D97-AF65-F5344CB8AC3E}">
        <p14:creationId xmlns:p14="http://schemas.microsoft.com/office/powerpoint/2010/main" val="142252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r>
              <a:rPr lang="en-US" sz="1600" dirty="0"/>
              <a:t>According to the transactional model of hostility for predicting social interactions (</a:t>
            </a:r>
            <a:r>
              <a:rPr lang="en-US" sz="1600" dirty="0" err="1"/>
              <a:t>Vella</a:t>
            </a:r>
            <a:r>
              <a:rPr lang="en-US" sz="1600" dirty="0"/>
              <a:t> et al., 2012), the thoughts and feelings of a hostile person promote antagonistic behavior toward others, which in turn reinforces complimentary reactions from others, thereby intensifying ones’ hostile disposition and intensifying the cyclical nature of this relationship.</a:t>
            </a:r>
          </a:p>
        </p:txBody>
      </p:sp>
      <p:pic>
        <p:nvPicPr>
          <p:cNvPr id="2" name="Figure" descr="A figure showing the outlines of the female and male body represent the social interactions outlined in the transactional model of hostility. A hostile person's behavior is listed as hostile, confrontational, defensive, and aggressive. The recipient's response is surprise, avoidance, and defensiveness. The transactional cycle is reinforcement of hostile behavior, and the hostile person's thoughts and feelings are anger, mistrust, and devalues others. Arrows connecting the female and male figures show a continuous patter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4425" r="-2442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14.19</a:t>
            </a:r>
          </a:p>
        </p:txBody>
      </p:sp>
    </p:spTree>
    <p:extLst>
      <p:ext uri="{BB962C8B-B14F-4D97-AF65-F5344CB8AC3E}">
        <p14:creationId xmlns:p14="http://schemas.microsoft.com/office/powerpoint/2010/main" val="117140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graph shows the incidence of heart attacks among men and women by depression score quartile (adapted from Barefoot &amp; </a:t>
            </a:r>
            <a:r>
              <a:rPr lang="en-US" sz="1600" dirty="0" err="1"/>
              <a:t>Schroll</a:t>
            </a:r>
            <a:r>
              <a:rPr lang="en-US" sz="1600" dirty="0"/>
              <a:t>, 1996).</a:t>
            </a:r>
          </a:p>
        </p:txBody>
      </p:sp>
      <p:pic>
        <p:nvPicPr>
          <p:cNvPr id="2" name="Figure" descr="A bar graph shows the relationship between depression score quartiles for men and women on the x-axis and heart attacks per 1000 on the y-axis. In the 1st depression score quartile, 3 out of 1000 women experienced heart attacks compared to 8 out of 1000 men. In the 2nd depression score quartile, 4 out of 1000 women experienced heart attacks compared to 11 out of 1000 men. In the 3rd depression score quartile, 5 out of 1000 women experienced heart attacks compared to 9 out of 1000 men. In the 4th depression score quartile, 5 out of 1000 women experienced heart attacks compared to 15 out of 1000 me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6670" r="-2667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14.20</a:t>
            </a:r>
          </a:p>
        </p:txBody>
      </p:sp>
    </p:spTree>
    <p:extLst>
      <p:ext uri="{BB962C8B-B14F-4D97-AF65-F5344CB8AC3E}">
        <p14:creationId xmlns:p14="http://schemas.microsoft.com/office/powerpoint/2010/main" val="424964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asthma, the airways become inflamed and narrowed.</a:t>
            </a:r>
          </a:p>
        </p:txBody>
      </p:sp>
      <p:pic>
        <p:nvPicPr>
          <p:cNvPr id="2" name="Figure" descr="The effect of asthma on airways is illustrated. A silhouette of a person is shown with the lungs and airways labeled. There is an arrow coming from an airway in the lung leading to a magnification of a normal airway. A cross-section of the normal airway shows the muscle and the airway wall, with plenty of room for air to get through. An airway during asthma symptoms is also shown, and the labeled symptoms are narrowed airway (limited air flow), tightened muscles constrict airway, inflamed/thickened airway wall, and mucus. A cross-section of the airway during asthma symptoms shows the thickened airway wall, mucus and muscle. There is much less room for air to get through."/>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2063" r="-2206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14.21</a:t>
            </a:r>
          </a:p>
        </p:txBody>
      </p:sp>
    </p:spTree>
    <p:extLst>
      <p:ext uri="{BB962C8B-B14F-4D97-AF65-F5344CB8AC3E}">
        <p14:creationId xmlns:p14="http://schemas.microsoft.com/office/powerpoint/2010/main" val="271324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Seligman’s learned helplessness experiments with dogs used an apparatus that measured when the animals would move from a floor delivering shocks to one without.</a:t>
            </a:r>
          </a:p>
        </p:txBody>
      </p:sp>
      <p:pic>
        <p:nvPicPr>
          <p:cNvPr id="2" name="Figure" descr="An illustration shows a dog about to jump over a partition separating an area of a floor delivering shocks from an area that doesn't deliver shock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4530" r="-2453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14.22</a:t>
            </a:r>
          </a:p>
        </p:txBody>
      </p:sp>
    </p:spTree>
    <p:extLst>
      <p:ext uri="{BB962C8B-B14F-4D97-AF65-F5344CB8AC3E}">
        <p14:creationId xmlns:p14="http://schemas.microsoft.com/office/powerpoint/2010/main" val="16579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descr="Photograph A shows a large group of people holding hands with the sun setting in the distance. Photograph B shows a close relationship between three people by the water."/>
          <p:cNvSpPr>
            <a:spLocks noGrp="1"/>
          </p:cNvSpPr>
          <p:nvPr>
            <p:ph type="body" sz="quarter" idx="14"/>
          </p:nvPr>
        </p:nvSpPr>
        <p:spPr/>
        <p:txBody>
          <a:bodyPr>
            <a:normAutofit/>
          </a:bodyPr>
          <a:lstStyle/>
          <a:p>
            <a:r>
              <a:rPr lang="en-US" sz="1600" dirty="0"/>
              <a:t>Close relationships with others, whether </a:t>
            </a:r>
            <a:r>
              <a:rPr lang="en-US" sz="1600" dirty="0">
                <a:solidFill>
                  <a:srgbClr val="72A510"/>
                </a:solidFill>
              </a:rPr>
              <a:t>(a) </a:t>
            </a:r>
            <a:r>
              <a:rPr lang="en-US" sz="1600" dirty="0"/>
              <a:t>a group of friends or </a:t>
            </a:r>
            <a:r>
              <a:rPr lang="en-US" sz="1600" dirty="0">
                <a:solidFill>
                  <a:srgbClr val="72A510"/>
                </a:solidFill>
              </a:rPr>
              <a:t>(b) </a:t>
            </a:r>
            <a:r>
              <a:rPr lang="en-US" sz="1600" dirty="0"/>
              <a:t>a family circle, provide more than happiness and fulfillment—they can help foster good health. (credit a: modification of work by </a:t>
            </a:r>
            <a:r>
              <a:rPr lang="en-US" sz="1600" dirty="0" err="1"/>
              <a:t>Nattachai</a:t>
            </a:r>
            <a:r>
              <a:rPr lang="en-US" sz="1600" dirty="0"/>
              <a:t> </a:t>
            </a:r>
            <a:r>
              <a:rPr lang="en-US" sz="1600" dirty="0" err="1"/>
              <a:t>Noogure</a:t>
            </a:r>
            <a:r>
              <a:rPr lang="en-US" sz="1600" dirty="0"/>
              <a:t>; credit b: modification of work by Christian Haugen)</a:t>
            </a:r>
          </a:p>
        </p:txBody>
      </p:sp>
      <p:pic>
        <p:nvPicPr>
          <p:cNvPr id="2" name="Figure" descr="Photograph A shows a large group of people holding hands with the sun setting in the distance. Photograph B shows a close relationship between three people by the wat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780" b="-978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14.23</a:t>
            </a:r>
          </a:p>
        </p:txBody>
      </p:sp>
    </p:spTree>
    <p:extLst>
      <p:ext uri="{BB962C8B-B14F-4D97-AF65-F5344CB8AC3E}">
        <p14:creationId xmlns:p14="http://schemas.microsoft.com/office/powerpoint/2010/main" val="3734772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Stress reduction techniques may include </a:t>
            </a:r>
            <a:r>
              <a:rPr lang="en-US" sz="1600" dirty="0">
                <a:solidFill>
                  <a:srgbClr val="72A510"/>
                </a:solidFill>
              </a:rPr>
              <a:t>(a) </a:t>
            </a:r>
            <a:r>
              <a:rPr lang="en-US" sz="1600" dirty="0"/>
              <a:t>exercise, </a:t>
            </a:r>
            <a:r>
              <a:rPr lang="en-US" sz="1600" dirty="0">
                <a:solidFill>
                  <a:srgbClr val="72A510"/>
                </a:solidFill>
              </a:rPr>
              <a:t>(b) </a:t>
            </a:r>
            <a:r>
              <a:rPr lang="en-US" sz="1600" dirty="0"/>
              <a:t>meditation and relaxation, or </a:t>
            </a:r>
            <a:r>
              <a:rPr lang="en-US" sz="1600" dirty="0">
                <a:solidFill>
                  <a:srgbClr val="72A510"/>
                </a:solidFill>
              </a:rPr>
              <a:t>(c) </a:t>
            </a:r>
            <a:r>
              <a:rPr lang="en-US" sz="1600" dirty="0"/>
              <a:t>biofeedback. (credit a: modification of work by “UNE Photos”/Flickr; credit b: modification of work by Caleb </a:t>
            </a:r>
            <a:r>
              <a:rPr lang="en-US" sz="1600" dirty="0" err="1"/>
              <a:t>Roenigk</a:t>
            </a:r>
            <a:r>
              <a:rPr lang="en-US" sz="1600" dirty="0"/>
              <a:t>; credit c: modification of work by Dr. Carmen </a:t>
            </a:r>
            <a:r>
              <a:rPr lang="en-US" sz="1600" dirty="0" err="1"/>
              <a:t>Russoniello</a:t>
            </a:r>
            <a:r>
              <a:rPr lang="en-US" sz="1600" dirty="0"/>
              <a:t>).</a:t>
            </a:r>
          </a:p>
        </p:txBody>
      </p:sp>
      <p:pic>
        <p:nvPicPr>
          <p:cNvPr id="3" name="Figure" descr="Photograph A shows an exercise room with several treadmills, elliptical machines, and stationary bikes. There are people exercising with multiple televisions hanging from the ceiling in front of them. Photograph B shows a person meditating next to a tree. Photograph C shows two people sitting across from each other at a table, each in front of a monitor. The person in the foreground has straps around the head holding up wires or device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8917" b="-3891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14.24</a:t>
            </a:r>
          </a:p>
        </p:txBody>
      </p:sp>
    </p:spTree>
    <p:extLst>
      <p:ext uri="{BB962C8B-B14F-4D97-AF65-F5344CB8AC3E}">
        <p14:creationId xmlns:p14="http://schemas.microsoft.com/office/powerpoint/2010/main" val="121486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Happiness is an enduring state of well-being involving satisfaction in the pleasant, good, and meaningful aspects of life.</a:t>
            </a:r>
          </a:p>
        </p:txBody>
      </p:sp>
      <p:pic>
        <p:nvPicPr>
          <p:cNvPr id="2" name="Figure" descr="A Venn diagram features three circles: one labeled &quot;Good life: using skills for enrichment,&quot; one labeled &quot;Pleasant life: enjoying daily pleasures,&quot; and another labeled: Meaningful life: contributing to the greater good.&quot; All three circles overlap at a section labeled &quot;Happiness.&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7614" r="-5761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14.25</a:t>
            </a:r>
          </a:p>
        </p:txBody>
      </p:sp>
    </p:spTree>
    <p:extLst>
      <p:ext uri="{BB962C8B-B14F-4D97-AF65-F5344CB8AC3E}">
        <p14:creationId xmlns:p14="http://schemas.microsoft.com/office/powerpoint/2010/main" val="3350956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Surveys of residents in over 150 countries indicate that Denmark has the happiest citizens in the world.</a:t>
            </a:r>
          </a:p>
          <a:p>
            <a:pPr marL="342900" indent="-342900">
              <a:buAutoNum type="alphaLcParenBoth"/>
            </a:pPr>
            <a:r>
              <a:rPr lang="en-US" sz="1600" dirty="0"/>
              <a:t>Americans ranked the United States as the 17th happiest country in which to live. (credit a: modification of work by "</a:t>
            </a:r>
            <a:r>
              <a:rPr lang="en-US" sz="1600" dirty="0" err="1"/>
              <a:t>JamesZ_Flickr</a:t>
            </a:r>
            <a:r>
              <a:rPr lang="en-US" sz="1600" dirty="0"/>
              <a:t>"/Flickr; credit b: modification of work by Ryan </a:t>
            </a:r>
            <a:r>
              <a:rPr lang="en-US" sz="1600" dirty="0" err="1"/>
              <a:t>Swindell</a:t>
            </a:r>
            <a:r>
              <a:rPr lang="en-US" sz="1600" dirty="0"/>
              <a:t>)</a:t>
            </a:r>
          </a:p>
        </p:txBody>
      </p:sp>
      <p:pic>
        <p:nvPicPr>
          <p:cNvPr id="2" name="Figure" descr="Photograph A shows a row of buildings by the water in Denmark. Photograph B shows an aerial view of a city in the United States including several skyscrape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54" b="-405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14.26</a:t>
            </a:r>
          </a:p>
        </p:txBody>
      </p:sp>
    </p:spTree>
    <p:extLst>
      <p:ext uri="{BB962C8B-B14F-4D97-AF65-F5344CB8AC3E}">
        <p14:creationId xmlns:p14="http://schemas.microsoft.com/office/powerpoint/2010/main" val="1328021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pPr marL="342900" indent="-342900">
              <a:buAutoNum type="alphaLcParenBoth"/>
            </a:pPr>
            <a:r>
              <a:rPr lang="en-US" sz="1600" dirty="0"/>
              <a:t>Long-suffering Chicago Cub fans would no doubt feel elated if their team won a World Series championship, a feat that has not been accomplished by that franchise in over a century.</a:t>
            </a:r>
          </a:p>
          <a:p>
            <a:pPr marL="342900" indent="-342900">
              <a:buAutoNum type="alphaLcParenBoth"/>
            </a:pPr>
            <a:r>
              <a:rPr lang="en-US" sz="1600" dirty="0"/>
              <a:t>In ways that are similar, those who play the lottery rightfully think that choosing the correct numbers and winning millions would lead to a surge in happiness. However, the initial burst of elation following such elusive events would most likely erode with time. (credit a: modification of work by Phil Roeder; credit b: modification of work by Robert S. Donovan)</a:t>
            </a:r>
          </a:p>
        </p:txBody>
      </p:sp>
      <p:pic>
        <p:nvPicPr>
          <p:cNvPr id="3" name="Figure" descr="Photograph A shows a pitcher for the Cubs on the mound. Photograph B shows a lottery ticke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199" y="1160603"/>
            <a:ext cx="8062913" cy="3423636"/>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14.27</a:t>
            </a:r>
          </a:p>
        </p:txBody>
      </p:sp>
    </p:spTree>
    <p:extLst>
      <p:ext uri="{BB962C8B-B14F-4D97-AF65-F5344CB8AC3E}">
        <p14:creationId xmlns:p14="http://schemas.microsoft.com/office/powerpoint/2010/main" val="350364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a:xfrm>
            <a:off x="457199" y="4843982"/>
            <a:ext cx="8062912" cy="1166382"/>
          </a:xfrm>
        </p:spPr>
        <p:txBody>
          <a:bodyPr>
            <a:normAutofit/>
          </a:bodyPr>
          <a:lstStyle/>
          <a:p>
            <a:r>
              <a:rPr lang="en-US" sz="1600" dirty="0"/>
              <a:t>This graphs shows life satisfaction scores several years before and after three significant life events (0 represents the year the event happened) (</a:t>
            </a:r>
            <a:r>
              <a:rPr lang="en-US" sz="1600" dirty="0" err="1"/>
              <a:t>Diener</a:t>
            </a:r>
            <a:r>
              <a:rPr lang="en-US" sz="1600" dirty="0"/>
              <a:t> et al., 2006).</a:t>
            </a:r>
            <a:endParaRPr lang="en-US" sz="1800" dirty="0"/>
          </a:p>
        </p:txBody>
      </p:sp>
      <p:pic>
        <p:nvPicPr>
          <p:cNvPr id="2" name="Figure" descr="A chart compares life satisfaction scores in the years before and after significant life events. Life satisfaction is steady in the five years before and after marriage. There is a gradual incline that peaks in the year of marriage and declines slightly in the years following. With respect to unemployment, life satisfaction five years before is roughly the same as it is with marriage at that time, but begins to decline sharply around 2 years before unemployment. One year after unemployment, life satisfaction has risen slightly, but then becomes steady at a much lower level than at five years before. With respect to the death of a spouse, life satisfaction five years before is about the same as marriage at that time, but steadily declines until the death, when it starts to gradually rise again. After five years, the person who has suffered the death of a spouse has roughly the same life satisfaction as the person who was unemploye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8090" r="-2809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14.28</a:t>
            </a:r>
          </a:p>
        </p:txBody>
      </p:sp>
    </p:spTree>
    <p:extLst>
      <p:ext uri="{BB962C8B-B14F-4D97-AF65-F5344CB8AC3E}">
        <p14:creationId xmlns:p14="http://schemas.microsoft.com/office/powerpoint/2010/main" val="371330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Graduating from college and entering the workforce can be viewed as either a threat (loss of financial support) or a challenge (opportunity for independence and growth). (credit: Timothy </a:t>
            </a:r>
            <a:r>
              <a:rPr lang="en-US" sz="1600" dirty="0" err="1"/>
              <a:t>Zanker</a:t>
            </a:r>
            <a:r>
              <a:rPr lang="en-US" sz="1600" dirty="0"/>
              <a:t>)</a:t>
            </a:r>
          </a:p>
        </p:txBody>
      </p:sp>
      <p:pic>
        <p:nvPicPr>
          <p:cNvPr id="2" name="Figure" descr="A photo shows a smiling person wearing a graduation cap and g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a:t>
            </a:r>
          </a:p>
        </p:txBody>
      </p:sp>
    </p:spTree>
    <p:extLst>
      <p:ext uri="{BB962C8B-B14F-4D97-AF65-F5344CB8AC3E}">
        <p14:creationId xmlns:p14="http://schemas.microsoft.com/office/powerpoint/2010/main" val="168235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When encountering a stressor, a person judges its potential threat (primary appraisal) and then determines if effective options are available to manage the situation. Stress is likely to result if a stressor is perceived as extremely threatening or threatening with few or no effective coping options available.</a:t>
            </a:r>
          </a:p>
        </p:txBody>
      </p:sp>
      <p:pic>
        <p:nvPicPr>
          <p:cNvPr id="2" name="Figure" descr="A concept map begins with a box titled &quot;Stressor&quot; at the top with an arrow underneath that leads to a box labeled &quot;Primary appraisal: challenge or threat?&quot; Below &quot;Primary appraisal: challenge or threat?&quot; is a line leading to the word &quot;challenge&quot; on the left side and &quot;threat&quot; on the right side. Below the word &quot;challenge&quot; is a box labeled &quot;Potential for gain or growth.&quot; There are no additional lines, arrows, or boxes under &quot;Potential for gain or growth.&quot; Below the word &quot;threat,&quot; there is a box labeled &quot;May lead to harm, loss, or negative consequences.&quot; Underneath the box, there is an arrow leading to another box labeled &quot;Secondary appraisal: potential options and how effective?&quot; The box has a line underneath that leads to the words &quot;effective option&quot; on the left side and &quot;ineffective/no option&quot; on the right side. Below the words &quot;effective option,&quot; there is an arrow leading to a box labeled &quot;Low threat.&quot; Below the words &quot;ineffective/no option,&quot; there is an arrow leading to a box labeled &quot;High threat.&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5855" b="-5855"/>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14.3</a:t>
            </a:r>
          </a:p>
        </p:txBody>
      </p:sp>
    </p:spTree>
    <p:extLst>
      <p:ext uri="{BB962C8B-B14F-4D97-AF65-F5344CB8AC3E}">
        <p14:creationId xmlns:p14="http://schemas.microsoft.com/office/powerpoint/2010/main" val="404875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As the stress level increases from low to moderate, so does performance (eustress). At the optimal level (the peak of the curve), performance has reached its peak. If stress exceeds the optimal level, it will reach the distress region, where it will become excessive and debilitating, and performance will decline (</a:t>
            </a:r>
            <a:r>
              <a:rPr lang="en-US" sz="1600" dirty="0" err="1"/>
              <a:t>Everly</a:t>
            </a:r>
            <a:r>
              <a:rPr lang="en-US" sz="1600" dirty="0"/>
              <a:t> &amp; </a:t>
            </a:r>
            <a:r>
              <a:rPr lang="en-US" sz="1600" dirty="0" err="1"/>
              <a:t>Lating</a:t>
            </a:r>
            <a:r>
              <a:rPr lang="en-US" sz="1600" dirty="0"/>
              <a:t>, 2002).</a:t>
            </a:r>
          </a:p>
        </p:txBody>
      </p:sp>
      <p:pic>
        <p:nvPicPr>
          <p:cNvPr id="2" name="Figure" descr="A graph features a bell curve that has a line going through the middle labeled &quot;Optimal level.&quot; The curve is labeled &quot;eustress&quot; on the left side and &quot;distress&quot; on the right side. The x-axis is labeled &quot;Stress level&quot; and moves from low to high, and the y-axis is labeled &quot;Performance level&quot; and moves from low to high.&quot; The graph shows that stress levels increase with performance levels and that once stress levels reach optimal level, they move from eustress to distres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8615" r="-861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14.4</a:t>
            </a:r>
          </a:p>
        </p:txBody>
      </p:sp>
    </p:spTree>
    <p:extLst>
      <p:ext uri="{BB962C8B-B14F-4D97-AF65-F5344CB8AC3E}">
        <p14:creationId xmlns:p14="http://schemas.microsoft.com/office/powerpoint/2010/main" val="388550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Nearly half of U.S. adults indicated that their stress levels have increased over the last five years </a:t>
            </a:r>
            <a:r>
              <a:rPr lang="nl-NL" sz="1600" dirty="0"/>
              <a:t>(</a:t>
            </a:r>
            <a:r>
              <a:rPr lang="nl-NL" sz="1600" dirty="0" err="1"/>
              <a:t>Neelakantan</a:t>
            </a:r>
            <a:r>
              <a:rPr lang="nl-NL" sz="1600" dirty="0"/>
              <a:t>, 2013).</a:t>
            </a:r>
            <a:endParaRPr lang="en-US" sz="1600" dirty="0"/>
          </a:p>
        </p:txBody>
      </p:sp>
      <p:pic>
        <p:nvPicPr>
          <p:cNvPr id="2" name="Figure" descr="A pie chart is labeled &quot;Change in Stress Levels Over Past 5 Years&quot; and split into three sections. The largest section is labeled &quot;Increased&quot; and accounts for 44% of the pie chart. The second largest section is labeled &quot;Stayed the same&quot; and accounts for 31% of the pie chart. The smallest section is labeled &quot;Decreased&quot; and accounts for 25% of the pie char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4185" r="-2418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14.5</a:t>
            </a:r>
          </a:p>
        </p:txBody>
      </p:sp>
    </p:spTree>
    <p:extLst>
      <p:ext uri="{BB962C8B-B14F-4D97-AF65-F5344CB8AC3E}">
        <p14:creationId xmlns:p14="http://schemas.microsoft.com/office/powerpoint/2010/main" val="377186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charts above, adapted from Cohen &amp; </a:t>
            </a:r>
            <a:r>
              <a:rPr lang="en-US" sz="1600" dirty="0" err="1"/>
              <a:t>Janicki-Deverts</a:t>
            </a:r>
            <a:r>
              <a:rPr lang="en-US" sz="1600" dirty="0"/>
              <a:t> (2012), depict the mean stress level scores among different demographic groups during the years 1983, 2006, and 2009. Across categories of sex, age, race, education level, employment status, and income, stress levels generally show a marked increase over this quarter-century time span.</a:t>
            </a:r>
          </a:p>
        </p:txBody>
      </p:sp>
      <p:pic>
        <p:nvPicPr>
          <p:cNvPr id="2" name="Figure" descr="Graphs a through f show mean stress scores in 1983, 2006, and 2009, and how they have been impacted by different factors. Graph a shows the relationship between mean stress score and sex. The mean stress score for men steadily increased from 12 in 1983 to a little over 14 in 2006 to a little over 15 in 2009. The mean stress score for women increased rapidly from a little under 13 in 1983 to 16 in 2006 and remained the same in 2009. The graph indicates that the mean stress score for women is higher than the mean stress score for men overall. Graph b shows the relationship between mean stress score and age. The mean stress scores for people under 25 years old increased from a little over 14 in 1983 to a little over 18 in 2006, and then decreased to 17 in 2009. The mean stress scores for people 25 to 34 years old increased from a little under 14 in 1983 to 18 in 2006, then decreased to a little over 16 in 2009. The mean stress scores for people 35–44 years old increased from 13 in 1983 to a little under 17 in 2006, then decreased to a little over 16 in 2009. The mean stress scores for people 45–54 years old from a little under 13 in 1983 to 15 in 2006, then increased to a little under 17 in 2009. The mean stress scores for people 55–64 years old steadily increased from 12 in 1983 to a little over 13 in 2006 to a little over 14 in 2009. The mean stress scores for people 65 years old or older decreased from 12 in 1983 to a little under 11 in 2006, then slightly increased to 11 in 2009.  Graph c shows the relationship between mean stress score and race. The mean stress scores for White people steadily increased from a little under 13 in 1983 to 15 in 2006 to a little over 15 in 2009. The mean stress scores for Black people increased from a little over 15 in 1983 to a little over 16 in 2006, then slightly decreased to a little over 15 in 2009. The mean stress scores for Hispanic people steadily increased from 14 in 1983 to a little under 16 in 2006 to 17 in 2009. The mean stress score for people classified as &quot;Other&quot; increased from 14 in 1983 to a little over 17 in 2006 where it remained. Graph d shows the relationship between mean stress scores and education. The mean stress scores for those with less than a high school education steadily increased from a little over 14 in 1983 to a little over 17 in 2006 to 19 in 2009. The mean stress scores for those with a high school education increased from 12 in 1983 to a little over 16 in 2006 and remained the same in 2009. The mean stress scores for those with some college education increased from 12 in 1983 to a little over 15 in 2006, then slightly increased to a little under 16 in 2009. The mean stress scores for those with a bachelor's degree steadily increased from 12 in 1983 to a little over 13 in 2006 to 15 in 2009. The mean stress scores for those with advanced degrees also steadily increased, from a little over 11 in 1983 to 13 in 2006 to a little under 15 in 2009. Graph e shows the relationship between mean stress scores and employment status. The mean stress scores for those with full time employment status steadily increased from a little over 12 in 1983 to 15 in 2006 to 16 in 2009. The mean stress scores for those with part time employment status increased from 14 in 1983 to 16 in 2006, then decreased to 15 in 2009.The mean stress scores for those who were unemployed rapidly increased from a little over 16 in 1983 to 20 in 2006, then decreased back to a little over 16 in 2009. The mean stress scores for those who were retired remained lower than the other groups, remaining at a little under 12 in 1983 and 2006, then slightly increasing to a little over 12 in 2009. Graph f shows the relationship between the mean stress score and income in U.S. dollars. The mean stress scores for those with an income of $25,000 or lower steadily increased from a little over 15 in 1983 to 17 in 2006 to a little under 18 in 2009. The mean stress scores for those with an income of  $25,001 to $35,000 steadily increased from 14 in 1983 to 16 in 2006 to a little under 17 in 2009. The mean stress scores for those with an income of $35,001–$50,000 steadily increased from a little under 13 in 1983 to a little over 15 in 2006 to a little over 16 in 2009. The mean stress scores for those with an income of $50,001–$75,000 increased rapidly from 12 in 1983 to a little under 15 in 2006, then slightly increased to a little over 15 in 2009. The mean stress scores for those with an income of $75,001 or more steadily increased from 12 in 1983 to a little under 13 in 2006 to a little over 14 in 2009."/>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7976" r="-5797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14.6</a:t>
            </a:r>
          </a:p>
        </p:txBody>
      </p:sp>
    </p:spTree>
    <p:extLst>
      <p:ext uri="{BB962C8B-B14F-4D97-AF65-F5344CB8AC3E}">
        <p14:creationId xmlns:p14="http://schemas.microsoft.com/office/powerpoint/2010/main" val="193341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Harvard physiologist Walter Cannon first articulated and named the fight-or-flight response, the nervous system’s sympathetic response to a significant stressor.</a:t>
            </a:r>
          </a:p>
        </p:txBody>
      </p:sp>
      <p:pic>
        <p:nvPicPr>
          <p:cNvPr id="2" name="Figure" descr="Missing Alt-tex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92" b="-1992"/>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14.7</a:t>
            </a:r>
          </a:p>
        </p:txBody>
      </p:sp>
    </p:spTree>
    <p:extLst>
      <p:ext uri="{BB962C8B-B14F-4D97-AF65-F5344CB8AC3E}">
        <p14:creationId xmlns:p14="http://schemas.microsoft.com/office/powerpoint/2010/main" val="422175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Fight or flight is a physiological response to a stressor.</a:t>
            </a:r>
          </a:p>
        </p:txBody>
      </p:sp>
      <p:pic>
        <p:nvPicPr>
          <p:cNvPr id="2" name="Figure" descr="A figure shows the basic outline of a human body and indicates the body's various responses to fight or flight, including: pupils dilate, heart rate increases, muscles tense and may tremble, respiration quickens, bronchial tubes dilate, and perspiration begin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4502" r="-1450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14.8</a:t>
            </a:r>
          </a:p>
        </p:txBody>
      </p:sp>
    </p:spTree>
    <p:extLst>
      <p:ext uri="{BB962C8B-B14F-4D97-AF65-F5344CB8AC3E}">
        <p14:creationId xmlns:p14="http://schemas.microsoft.com/office/powerpoint/2010/main" val="1817415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1463</TotalTime>
  <Words>2807</Words>
  <Application>Microsoft Office PowerPoint</Application>
  <PresentationFormat>On-screen Show (4:3)</PresentationFormat>
  <Paragraphs>119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Essential</vt:lpstr>
      <vt:lpstr>Psychology</vt:lpstr>
      <vt:lpstr>Figure 14.1</vt:lpstr>
      <vt:lpstr>Figure 14.2</vt:lpstr>
      <vt:lpstr>Figure 14.3</vt:lpstr>
      <vt:lpstr>Figure 14.4</vt:lpstr>
      <vt:lpstr>Figure 14.5</vt:lpstr>
      <vt:lpstr>Figure 14.6</vt:lpstr>
      <vt:lpstr>Figure 14.7</vt:lpstr>
      <vt:lpstr>Figure 14.8</vt:lpstr>
      <vt:lpstr>Figure 14.9</vt:lpstr>
      <vt:lpstr>Figure 14.10</vt:lpstr>
      <vt:lpstr>Figure 14.11</vt:lpstr>
      <vt:lpstr>Figure 14.12</vt:lpstr>
      <vt:lpstr>Figure 14.13</vt:lpstr>
      <vt:lpstr>Figure 14.14</vt:lpstr>
      <vt:lpstr>Figure 14.15</vt:lpstr>
      <vt:lpstr>Figure 14.16</vt:lpstr>
      <vt:lpstr>Figure 14.17</vt:lpstr>
      <vt:lpstr>Figure 14.18</vt:lpstr>
      <vt:lpstr>Figure 14.19</vt:lpstr>
      <vt:lpstr>Figure 14.20</vt:lpstr>
      <vt:lpstr>Figure 14.21</vt:lpstr>
      <vt:lpstr>Figure 14.22</vt:lpstr>
      <vt:lpstr>Figure 14.23</vt:lpstr>
      <vt:lpstr>Figure 14.24</vt:lpstr>
      <vt:lpstr>Figure 14.25</vt:lpstr>
      <vt:lpstr>Figure 14.26</vt:lpstr>
      <vt:lpstr>Figure 14.27</vt:lpstr>
      <vt:lpstr>Figure 14.28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14 - STRESS, LIFESTYLE, AND HEALTH</dc:title>
  <dc:creator>Spuddy McSpare</dc:creator>
  <cp:lastModifiedBy>ConversionPS</cp:lastModifiedBy>
  <cp:revision>166</cp:revision>
  <dcterms:created xsi:type="dcterms:W3CDTF">2012-06-04T02:13:36Z</dcterms:created>
  <dcterms:modified xsi:type="dcterms:W3CDTF">2017-08-24T15:48:44Z</dcterms:modified>
</cp:coreProperties>
</file>