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454" r:id="rId3"/>
    <p:sldId id="473" r:id="rId4"/>
    <p:sldId id="474" r:id="rId5"/>
    <p:sldId id="458" r:id="rId6"/>
    <p:sldId id="459" r:id="rId7"/>
    <p:sldId id="457" r:id="rId8"/>
    <p:sldId id="460" r:id="rId9"/>
    <p:sldId id="461" r:id="rId10"/>
    <p:sldId id="463" r:id="rId11"/>
    <p:sldId id="475" r:id="rId12"/>
    <p:sldId id="466" r:id="rId13"/>
    <p:sldId id="476" r:id="rId14"/>
    <p:sldId id="477" r:id="rId15"/>
    <p:sldId id="479" r:id="rId16"/>
    <p:sldId id="480" r:id="rId17"/>
    <p:sldId id="469" r:id="rId18"/>
    <p:sldId id="478" r:id="rId19"/>
    <p:sldId id="470" r:id="rId20"/>
    <p:sldId id="471" r:id="rId21"/>
    <p:sldId id="4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1" autoAdjust="0"/>
  </p:normalViewPr>
  <p:slideViewPr>
    <p:cSldViewPr snapToGrid="0" snapToObjects="1">
      <p:cViewPr varScale="1">
        <p:scale>
          <a:sx n="104" d="100"/>
          <a:sy n="104" d="100"/>
        </p:scale>
        <p:origin x="1026"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52842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68306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211032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205115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355003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382398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155075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937139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218690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199520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35692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44995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20</a:t>
            </a:fld>
            <a:endParaRPr lang="en-US"/>
          </a:p>
        </p:txBody>
      </p:sp>
    </p:spTree>
    <p:extLst>
      <p:ext uri="{BB962C8B-B14F-4D97-AF65-F5344CB8AC3E}">
        <p14:creationId xmlns:p14="http://schemas.microsoft.com/office/powerpoint/2010/main" val="9562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48183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9119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218599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412709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52007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20540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28238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174499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1BFD2B9B-F8A2-454A-9B4D-2E5FCC262F99}"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BE7C60-EF11-4132-856B-DD1058CAD2F5}" type="datetime4">
              <a:rPr lang="en-US" smtClean="0"/>
              <a:t>August 24,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C8AF3B-5D78-44F9-A51A-68581659CE95}"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A9F6E6-6BCA-4BEE-AB77-055D84390AE8}" type="datetime4">
              <a:rPr lang="en-US" smtClean="0"/>
              <a:t>August 24,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C0CEFB4-B887-4906-B0D9-60DEEFE2A21A}" type="datetime4">
              <a:rPr lang="en-US" smtClean="0"/>
              <a:t>August 24, 2017</a:t>
            </a:fld>
            <a:endParaRPr lang="en-US" dirty="0"/>
          </a:p>
        </p:txBody>
      </p:sp>
      <p:sp>
        <p:nvSpPr>
          <p:cNvPr id="5" name="Footer Placeholder 4"/>
          <p:cNvSpPr>
            <a:spLocks noGrp="1"/>
          </p:cNvSpPr>
          <p:nvPr>
            <p:ph type="ftr" sz="quarter" idx="3"/>
          </p:nvPr>
        </p:nvSpPr>
        <p:spPr>
          <a:xfrm>
            <a:off x="457199" y="6492875"/>
            <a:ext cx="7702732"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6557"/>
            <a:ext cx="9144000" cy="65000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15 PSYCHOLOGICAL DISORDERS</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765656"/>
            <a:ext cx="9144000" cy="660717"/>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Some of the physical manifestations of a panic attack are shown. People may also experience sweating, trembling, feelings of faintness, or a fear of losing control, among other symptoms.</a:t>
            </a:r>
          </a:p>
        </p:txBody>
      </p:sp>
      <p:pic>
        <p:nvPicPr>
          <p:cNvPr id="2" name="Figure" descr="A diagram shows an outline of a person's upper body. Within this outline, some of the major organs appear. The brain is labeled, &quot;Feeling dizzy, unsteady, lightheaded.&quot; The heart is labeled, &quot;Chest pain, palpitations and/or accelerated heart rate.&quot; The lungs are labeled, &quot;Shortness of breath.&quot; The stomach is labeled, &quot;Nausea or abdominal distress.&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6076" r="-3607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15.9</a:t>
            </a:r>
          </a:p>
        </p:txBody>
      </p:sp>
    </p:spTree>
    <p:extLst>
      <p:ext uri="{BB962C8B-B14F-4D97-AF65-F5344CB8AC3E}">
        <p14:creationId xmlns:p14="http://schemas.microsoft.com/office/powerpoint/2010/main" val="301129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Worry is a defining feature of generalized anxiety disorder. (credit: Freddie Peña)</a:t>
            </a:r>
          </a:p>
        </p:txBody>
      </p:sp>
      <p:pic>
        <p:nvPicPr>
          <p:cNvPr id="2" name="Figure" descr="A photograph shows a woman biting her fingernail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15.10</a:t>
            </a:r>
          </a:p>
        </p:txBody>
      </p:sp>
    </p:spTree>
    <p:extLst>
      <p:ext uri="{BB962C8B-B14F-4D97-AF65-F5344CB8AC3E}">
        <p14:creationId xmlns:p14="http://schemas.microsoft.com/office/powerpoint/2010/main" val="34961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72A510"/>
                </a:solidFill>
              </a:rPr>
              <a:t>(a) </a:t>
            </a:r>
            <a:r>
              <a:rPr lang="en-US" sz="1600" dirty="0"/>
              <a:t>Repetitive hand washing and </a:t>
            </a:r>
            <a:r>
              <a:rPr lang="en-US" sz="1600" dirty="0">
                <a:solidFill>
                  <a:srgbClr val="72A510"/>
                </a:solidFill>
              </a:rPr>
              <a:t>(b) </a:t>
            </a:r>
            <a:r>
              <a:rPr lang="en-US" sz="1600" dirty="0"/>
              <a:t>checking (e.g., that a door is locked) are common compulsions among those with obsessive-compulsive disorder. (credit a: modification of work by the USDA; credit b: modification of work by Bradley Gordon)</a:t>
            </a:r>
          </a:p>
        </p:txBody>
      </p:sp>
      <p:pic>
        <p:nvPicPr>
          <p:cNvPr id="2" name="Figure" descr="Photo A shows a person washing his or her hands. Photo B shows a person placing a key into the keyhole on a doo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560" b="-356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15.11</a:t>
            </a:r>
          </a:p>
        </p:txBody>
      </p:sp>
    </p:spTree>
    <p:extLst>
      <p:ext uri="{BB962C8B-B14F-4D97-AF65-F5344CB8AC3E}">
        <p14:creationId xmlns:p14="http://schemas.microsoft.com/office/powerpoint/2010/main" val="414500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Those who suffer from hoarding disorder have great difficulty in discarding possessions, usually resulting in an accumulation of items that clutter living or work areas. (credit: “</a:t>
            </a:r>
            <a:r>
              <a:rPr lang="en-US" sz="1600" dirty="0" err="1"/>
              <a:t>puuikibeach</a:t>
            </a:r>
            <a:r>
              <a:rPr lang="en-US" sz="1600" dirty="0"/>
              <a:t>”/Flickr)</a:t>
            </a:r>
          </a:p>
        </p:txBody>
      </p:sp>
      <p:pic>
        <p:nvPicPr>
          <p:cNvPr id="2" name="Figure" descr="A photograph shows a small room containing tall piles of boxes, overflowing with papers, binders, and various other possessions. Much of the furniture and floor are concealed beneath these other object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15.12</a:t>
            </a:r>
          </a:p>
        </p:txBody>
      </p:sp>
    </p:spTree>
    <p:extLst>
      <p:ext uri="{BB962C8B-B14F-4D97-AF65-F5344CB8AC3E}">
        <p14:creationId xmlns:p14="http://schemas.microsoft.com/office/powerpoint/2010/main" val="34961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Different regions of the brain may be associated with different psychological disorders.</a:t>
            </a:r>
          </a:p>
        </p:txBody>
      </p:sp>
      <p:pic>
        <p:nvPicPr>
          <p:cNvPr id="2" name="Figure" descr="An illustration of the brain identifies the location of three areas and their associated disorders: the anterior cingulate cortex (hoarding disorder), the prefrontal cortex (body dysmorphic disorder), and the orbitofrontal cortex (obsessive-compulsive disorde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4540" r="-2454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50118"/>
            <a:ext cx="8062912" cy="659535"/>
          </a:xfrm>
        </p:spPr>
        <p:txBody>
          <a:bodyPr/>
          <a:lstStyle/>
          <a:p>
            <a:r>
              <a:rPr lang="en-US" dirty="0"/>
              <a:t>Figure 15.13</a:t>
            </a:r>
          </a:p>
        </p:txBody>
      </p:sp>
    </p:spTree>
    <p:extLst>
      <p:ext uri="{BB962C8B-B14F-4D97-AF65-F5344CB8AC3E}">
        <p14:creationId xmlns:p14="http://schemas.microsoft.com/office/powerpoint/2010/main" val="66467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0273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PTSD was first recognized in soldiers who had engaged in combat. Research has shown that strong social support decreases the risk of PTSD. This person stands at the Vietnam Traveling Memorial Wall. (credit: Kevin </a:t>
            </a:r>
            <a:r>
              <a:rPr lang="de-DE" sz="1600" dirty="0" err="1">
                <a:solidFill>
                  <a:schemeClr val="tx1"/>
                </a:solidFill>
              </a:rPr>
              <a:t>Stanchfield</a:t>
            </a:r>
            <a:r>
              <a:rPr lang="de-DE" sz="1600" dirty="0">
                <a:solidFill>
                  <a:schemeClr val="tx1"/>
                </a:solidFill>
              </a:rPr>
              <a:t>)</a:t>
            </a:r>
            <a:endParaRPr lang="en-US" sz="1600" dirty="0">
              <a:solidFill>
                <a:schemeClr val="tx1"/>
              </a:solidFill>
            </a:endParaRPr>
          </a:p>
        </p:txBody>
      </p:sp>
      <p:pic>
        <p:nvPicPr>
          <p:cNvPr id="2" name="Figure" descr="A photograph shows a person looking at the Vietnam Traveling Memorial Wall."/>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426" b="-426"/>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50118"/>
            <a:ext cx="1051734" cy="751709"/>
          </a:xfrm>
          <a:prstGeom prst="rect">
            <a:avLst/>
          </a:prstGeom>
        </p:spPr>
      </p:pic>
      <p:sp>
        <p:nvSpPr>
          <p:cNvPr id="5" name="Figure Number"/>
          <p:cNvSpPr>
            <a:spLocks noGrp="1"/>
          </p:cNvSpPr>
          <p:nvPr>
            <p:ph type="title"/>
          </p:nvPr>
        </p:nvSpPr>
        <p:spPr/>
        <p:txBody>
          <a:bodyPr>
            <a:normAutofit/>
          </a:bodyPr>
          <a:lstStyle/>
          <a:p>
            <a:pPr algn="r"/>
            <a:r>
              <a:rPr lang="en-US" dirty="0"/>
              <a:t>Figure 15.14</a:t>
            </a:r>
            <a:endParaRPr lang="en-US" sz="2400" dirty="0">
              <a:solidFill>
                <a:srgbClr val="6CB255"/>
              </a:solidFill>
            </a:endParaRPr>
          </a:p>
        </p:txBody>
      </p:sp>
    </p:spTree>
    <p:extLst>
      <p:ext uri="{BB962C8B-B14F-4D97-AF65-F5344CB8AC3E}">
        <p14:creationId xmlns:p14="http://schemas.microsoft.com/office/powerpoint/2010/main" val="72551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0273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Mood disorders are characterized by massive disruptions in mood. Symptoms can range from the extreme sadness and hopelessness of depression to the extreme elation and irritability of mania. (credit: </a:t>
            </a:r>
            <a:r>
              <a:rPr lang="en-US" sz="1600" dirty="0" err="1">
                <a:solidFill>
                  <a:schemeClr val="tx1"/>
                </a:solidFill>
              </a:rPr>
              <a:t>Kiran</a:t>
            </a:r>
            <a:r>
              <a:rPr lang="en-US" sz="1600" dirty="0">
                <a:solidFill>
                  <a:schemeClr val="tx1"/>
                </a:solidFill>
              </a:rPr>
              <a:t> Foster)</a:t>
            </a:r>
          </a:p>
        </p:txBody>
      </p:sp>
      <p:pic>
        <p:nvPicPr>
          <p:cNvPr id="2" name="Figure" descr="A photograph shows a person sitting in a fetal posi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03" r="-1103"/>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15.15</a:t>
            </a:r>
            <a:endParaRPr lang="en-US" sz="2400" dirty="0">
              <a:solidFill>
                <a:srgbClr val="6CB255"/>
              </a:solidFill>
            </a:endParaRPr>
          </a:p>
        </p:txBody>
      </p:sp>
    </p:spTree>
    <p:extLst>
      <p:ext uri="{BB962C8B-B14F-4D97-AF65-F5344CB8AC3E}">
        <p14:creationId xmlns:p14="http://schemas.microsoft.com/office/powerpoint/2010/main" val="50026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0273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Many medications designed to treat mood disorders work by altering neurotransmitter activity in the </a:t>
            </a:r>
            <a:r>
              <a:rPr lang="fi-FI" sz="1600" dirty="0" err="1">
                <a:solidFill>
                  <a:schemeClr val="tx1"/>
                </a:solidFill>
              </a:rPr>
              <a:t>neural</a:t>
            </a:r>
            <a:r>
              <a:rPr lang="fi-FI" sz="1600" dirty="0">
                <a:solidFill>
                  <a:schemeClr val="tx1"/>
                </a:solidFill>
              </a:rPr>
              <a:t> </a:t>
            </a:r>
            <a:r>
              <a:rPr lang="fi-FI" sz="1600" dirty="0" err="1">
                <a:solidFill>
                  <a:schemeClr val="tx1"/>
                </a:solidFill>
              </a:rPr>
              <a:t>synapse</a:t>
            </a:r>
            <a:r>
              <a:rPr lang="fi-FI" sz="1600" dirty="0">
                <a:solidFill>
                  <a:schemeClr val="tx1"/>
                </a:solidFill>
              </a:rPr>
              <a:t>.</a:t>
            </a:r>
            <a:endParaRPr lang="en-US" sz="1600" dirty="0">
              <a:solidFill>
                <a:schemeClr val="tx1"/>
              </a:solidFill>
            </a:endParaRPr>
          </a:p>
        </p:txBody>
      </p:sp>
      <p:pic>
        <p:nvPicPr>
          <p:cNvPr id="2" name="Figure" descr="An illustration shows the synaptic space between two neurons with neurotransmitters being released into the synapse and attaching to receptor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0626" b="-10626"/>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15.16</a:t>
            </a:r>
          </a:p>
        </p:txBody>
      </p:sp>
    </p:spTree>
    <p:extLst>
      <p:ext uri="{BB962C8B-B14F-4D97-AF65-F5344CB8AC3E}">
        <p14:creationId xmlns:p14="http://schemas.microsoft.com/office/powerpoint/2010/main" val="306158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Depressed individuals react to negative emotional stimuli, such as sad faces, with greater amygdala activation than do non-depressed individuals. (credit: Ian Munroe)</a:t>
            </a:r>
          </a:p>
        </p:txBody>
      </p:sp>
      <p:pic>
        <p:nvPicPr>
          <p:cNvPr id="2" name="Figure" descr="A photograph shows a sad-looking do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15.17</a:t>
            </a:r>
          </a:p>
        </p:txBody>
      </p:sp>
    </p:spTree>
    <p:extLst>
      <p:ext uri="{BB962C8B-B14F-4D97-AF65-F5344CB8AC3E}">
        <p14:creationId xmlns:p14="http://schemas.microsoft.com/office/powerpoint/2010/main" val="167034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study on gene-environment interaction in people experiencing chronic depression in adulthood suggests a much higher incidence in individuals with a short version of the gene in combination with childhood </a:t>
            </a:r>
            <a:r>
              <a:rPr lang="it-IT" sz="1600" dirty="0" err="1"/>
              <a:t>maltreatment</a:t>
            </a:r>
            <a:r>
              <a:rPr lang="it-IT" sz="1600" dirty="0"/>
              <a:t> (</a:t>
            </a:r>
            <a:r>
              <a:rPr lang="it-IT" sz="1600" dirty="0" err="1"/>
              <a:t>Brown</a:t>
            </a:r>
            <a:r>
              <a:rPr lang="it-IT" sz="1600" dirty="0"/>
              <a:t> &amp; Harris, 2013).</a:t>
            </a:r>
            <a:endParaRPr lang="en-US" sz="1600" dirty="0"/>
          </a:p>
        </p:txBody>
      </p:sp>
      <p:pic>
        <p:nvPicPr>
          <p:cNvPr id="2" name="Figure" descr="A bar graph has an x-axis labeled &quot;version of 5-HTTLPR gene&quot; and a y-axis labeled &quot;percent of chronic depression in adulthood.&quot; Data compares the type of gene combination and whether childhood maltreatment occurred prior to age 9. People with no childhood maltreatment prior to age 9 have a percentage of chronic depression of approximately 23% with the long-long gene, 19% with the long-short gene, and 20% with the short-short gene. People with childhood maltreatment prior to age 9 have a percentage of chronic depression of approximately 22% with the long-long gene, 53% with the long-short gene, and 71% with the short-short gen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506" b="-75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15.18</a:t>
            </a:r>
          </a:p>
        </p:txBody>
      </p:sp>
    </p:spTree>
    <p:extLst>
      <p:ext uri="{BB962C8B-B14F-4D97-AF65-F5344CB8AC3E}">
        <p14:creationId xmlns:p14="http://schemas.microsoft.com/office/powerpoint/2010/main" val="365246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wreath is laid in memoriam to victims of the Washington Navy Yard shooting. (credit: modification of work by D. Myles Cullen, US Department of Defense)</a:t>
            </a:r>
          </a:p>
        </p:txBody>
      </p:sp>
      <p:pic>
        <p:nvPicPr>
          <p:cNvPr id="2" name="Figure" descr="A photograph shows several key members of the United States military accompanied by a crowd as they stand facing toward a wreath. All hold their right arms in salute or placed across their chest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0367" r="-1036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a:t>
            </a:r>
          </a:p>
        </p:txBody>
      </p:sp>
    </p:spTree>
    <p:extLst>
      <p:ext uri="{BB962C8B-B14F-4D97-AF65-F5344CB8AC3E}">
        <p14:creationId xmlns:p14="http://schemas.microsoft.com/office/powerpoint/2010/main" val="63943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0273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Longitudinal studies have helped to identify risk factors for predicting violent behavior</a:t>
            </a:r>
            <a:r>
              <a:rPr lang="en-US" sz="1600" dirty="0"/>
              <a:t>.</a:t>
            </a:r>
          </a:p>
        </p:txBody>
      </p:sp>
      <p:pic>
        <p:nvPicPr>
          <p:cNvPr id="2" name="Figure" descr="A table is titled &quot;risk factors during adolescence that predict later violence.&quot; Risk factors are matched to age groups of &quot;age 10 predictor (elementary school),&quot; &quot;age 14 predictor (middle school),&quot; and &quot;age 16 predictor (high school).&quot; In the &quot;family&quot; category, &quot;parental violence&quot; is marked for age 14, &quot;parent criminality&quot; for ages 14 and 16, &quot;poor family management&quot; for ages 14 and 16, &quot;family conflict&quot; for ages 14 and 16, &quot;parental attitudes favorable to violence&quot; for age 10, and &quot;residential mobility&quot; for age 16. In the &quot;peer&quot; category, &quot;peer delinquency&quot; is marked for ages 10, 14, and 16; &quot;gang membership&quot; is marked for ages 14 and 16. In the &quot;community&quot; category, &quot;economic deprivation&quot; is marked for ages 10 and 16, &quot;community disorganization&quot; is marked for ages 14 and 16, &quot;availability of drugs&quot; is marked for ages 10, 14, and 16, and &quot;neighborhood adults involved in crime&quot; is marked for ages 14 and 1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055" r="-1055"/>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15.19</a:t>
            </a:r>
          </a:p>
        </p:txBody>
      </p:sp>
    </p:spTree>
    <p:extLst>
      <p:ext uri="{BB962C8B-B14F-4D97-AF65-F5344CB8AC3E}">
        <p14:creationId xmlns:p14="http://schemas.microsoft.com/office/powerpoint/2010/main" val="148912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terms of their exposure to </a:t>
            </a:r>
            <a:r>
              <a:rPr lang="en-US" sz="1600" dirty="0" err="1"/>
              <a:t>immunogens</a:t>
            </a:r>
            <a:r>
              <a:rPr lang="en-US" sz="1600" dirty="0"/>
              <a:t> in vaccines, overall, there is not a significant difference between children with autism spectrum disorder and their age-matched controls without the disorder (</a:t>
            </a:r>
            <a:r>
              <a:rPr lang="en-US" sz="1600" dirty="0" err="1"/>
              <a:t>DeStefano</a:t>
            </a:r>
            <a:r>
              <a:rPr lang="en-US" sz="1600" dirty="0"/>
              <a:t> et al., 2013).</a:t>
            </a:r>
          </a:p>
        </p:txBody>
      </p:sp>
      <p:pic>
        <p:nvPicPr>
          <p:cNvPr id="2" name="Figure" descr="A graph has an x-axis labeled &quot;total cumulative immunogens&quot; and a y-axis with percentage numbers. For children aged 0–3 months, the data is approximately as follows: 0–25 immunogens are about 48% for ASD cases and 41% for controls, 26–50 immunogens are 5% for ASD cases and 6% for controls, and for 3000–3258 immunogens45% for ASD cases and 50% for controls. For children aged 0–7months, the data is approximately as follows: 26–50 immunogens are about 20% for ASD cases and 18% for controls, 51–75 immunogens are 25% for ASD cases and 22% for controls, 3000–3258 immunogens are 45% for ASD cases and 52% for controls, 6000–6258 immunogens are 10% for ASD cases and 8% for controls, and for 9000–9258 immunogens 33% for ASD cases and 40% for controls. For children aged 0–24 months, the data is approximately as follows: 151–175 immunogens are about 25% for ASD cases and 25% for controls, 176–200 immunogens are 18% for ASD cases and 13% for controls, 9000–9528 immunogens are 17% for ASD cases and 20% for controls, and for 12000–12258 immunogens 25% for ASD cases and25% for control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6628" r="-1662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15.20</a:t>
            </a:r>
          </a:p>
        </p:txBody>
      </p:sp>
    </p:spTree>
    <p:extLst>
      <p:ext uri="{BB962C8B-B14F-4D97-AF65-F5344CB8AC3E}">
        <p14:creationId xmlns:p14="http://schemas.microsoft.com/office/powerpoint/2010/main" val="353263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Red hair is considered unusual, but not abnormal. </a:t>
            </a:r>
            <a:r>
              <a:rPr lang="en-US" sz="1600" dirty="0">
                <a:solidFill>
                  <a:srgbClr val="72A510"/>
                </a:solidFill>
              </a:rPr>
              <a:t>(a) </a:t>
            </a:r>
            <a:r>
              <a:rPr lang="en-US" sz="1600" dirty="0"/>
              <a:t>Isla Fischer, </a:t>
            </a:r>
            <a:r>
              <a:rPr lang="en-US" sz="1600" dirty="0">
                <a:solidFill>
                  <a:srgbClr val="72A510"/>
                </a:solidFill>
              </a:rPr>
              <a:t>(b) </a:t>
            </a:r>
            <a:r>
              <a:rPr lang="en-US" sz="1600" dirty="0"/>
              <a:t>Prince Harry, and </a:t>
            </a:r>
            <a:r>
              <a:rPr lang="en-US" sz="1600" dirty="0">
                <a:solidFill>
                  <a:srgbClr val="72A510"/>
                </a:solidFill>
              </a:rPr>
              <a:t>(c) </a:t>
            </a:r>
            <a:r>
              <a:rPr lang="en-US" sz="1600" dirty="0"/>
              <a:t>Marcia Cross are three natural redheads. (credit a: modification of work by Richard Goldschmidt; credit b: modification of work by Glyn Lowe; credit c: modification of work by Kirk Weaver)</a:t>
            </a:r>
          </a:p>
        </p:txBody>
      </p:sp>
      <p:pic>
        <p:nvPicPr>
          <p:cNvPr id="2" name="Figure" descr="Photograph A shows Isla Fischer. Photograph B shows Prince Harry. Photograph C shows Marcia Cros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51" b="-415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a:t>
            </a:r>
          </a:p>
        </p:txBody>
      </p:sp>
    </p:spTree>
    <p:extLst>
      <p:ext uri="{BB962C8B-B14F-4D97-AF65-F5344CB8AC3E}">
        <p14:creationId xmlns:p14="http://schemas.microsoft.com/office/powerpoint/2010/main" val="188369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Eye contact is one of many social gestures that vary from culture to culture. (credit:</a:t>
            </a:r>
          </a:p>
          <a:p>
            <a:r>
              <a:rPr lang="en-US" sz="1600" dirty="0" err="1"/>
              <a:t>Joi</a:t>
            </a:r>
            <a:r>
              <a:rPr lang="en-US" sz="1600" dirty="0"/>
              <a:t> Ito)</a:t>
            </a:r>
          </a:p>
        </p:txBody>
      </p:sp>
      <p:pic>
        <p:nvPicPr>
          <p:cNvPr id="3" name="Figure" descr="A photograph shows two people making eye contact during a convers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a:t>
            </a:r>
          </a:p>
        </p:txBody>
      </p:sp>
    </p:spTree>
    <p:extLst>
      <p:ext uri="{BB962C8B-B14F-4D97-AF65-F5344CB8AC3E}">
        <p14:creationId xmlns:p14="http://schemas.microsoft.com/office/powerpoint/2010/main" val="372880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The graph shows the breakdown of psychological disorders, comparing the percentage prevalence among adult males and adult females in the United States. Because the data is from 2007, the categories shown here are from the DSM-IV, which has been supplanted by the DSM-5. Most categories remain the same; however, alcohol abuse now falls under a broader Alcohol Use Disorder category.</a:t>
            </a:r>
          </a:p>
        </p:txBody>
      </p:sp>
      <p:pic>
        <p:nvPicPr>
          <p:cNvPr id="2" name="Figure" descr="A bar graph has an x-axis labeled &quot;DSM disorder&quot; and a y-axis labeled &quot;Lifetime prevalence rates.&quot; For each disorder, a prevalence rate is given for total population, females, and males. The approximate data shown is: &quot;major depressive disorder&quot; 17% total, 20% females, 13% males; &quot;alcohol abuse&quot; 13% total, 7% females, 20% males; &quot;specific phobia&quot; 13% total, 16% females, 8% males; &quot;social anxiety disorder&quot; 12% total, 13% females, 11% males; &quot;drug abuse&quot; 8% total, 5% females, 12% males; &quot;posttraumatic stress disorder&quot; 7% total, 10% females, 3% males; &quot;generalized anxiety disorder&quot; 6% total, 7% females, 4% males; &quot;panic disorder&quot; 5% total, 6% females, 3% males; &quot;obsessive-compulsive disorder&quot; 3% total, 3% females, 2% males; &quot;dysthymia&quot; 3% total, 3% females, 2% male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8637" r="-1863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a:t>
            </a:r>
          </a:p>
        </p:txBody>
      </p:sp>
    </p:spTree>
    <p:extLst>
      <p:ext uri="{BB962C8B-B14F-4D97-AF65-F5344CB8AC3E}">
        <p14:creationId xmlns:p14="http://schemas.microsoft.com/office/powerpoint/2010/main" val="295870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Obsessive-compulsive disorder and major depressive disorder frequently occur in the same person.</a:t>
            </a:r>
          </a:p>
        </p:txBody>
      </p:sp>
      <p:pic>
        <p:nvPicPr>
          <p:cNvPr id="2" name="Figure" descr="A Venn-diagram shows two overlapping circles. One circle is titled &quot;Obsessive-Compulsive Disorder&quot; and the other is titled &quot;Major Depressive Disorder.&quot; The area in which these two circles overlap includes forty-one percent of each circle. This area is titled &quot;Comorbidity 41%.&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959672" y="1122386"/>
            <a:ext cx="5057966" cy="3500071"/>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15.5</a:t>
            </a:r>
          </a:p>
        </p:txBody>
      </p:sp>
    </p:spTree>
    <p:extLst>
      <p:ext uri="{BB962C8B-B14F-4D97-AF65-F5344CB8AC3E}">
        <p14:creationId xmlns:p14="http://schemas.microsoft.com/office/powerpoint/2010/main" val="349710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02732"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a:t>
            </a:r>
            <a:r>
              <a:rPr lang="en-US" sz="1600" i="1" dirty="0">
                <a:solidFill>
                  <a:schemeClr val="tx1"/>
                </a:solidFill>
              </a:rPr>
              <a:t>The Extraction of the Stone of Madness</a:t>
            </a:r>
            <a:r>
              <a:rPr lang="en-US" sz="1600" dirty="0">
                <a:solidFill>
                  <a:schemeClr val="tx1"/>
                </a:solidFill>
              </a:rPr>
              <a:t>, a 15th century painting by Hieronymus Bosch, a practitioner is using a tool to extract an object (the supposed “stone of madness”) from the head of an afflicted person.</a:t>
            </a:r>
          </a:p>
        </p:txBody>
      </p:sp>
      <p:pic>
        <p:nvPicPr>
          <p:cNvPr id="2" name="Figure" descr="The Extraction of the Stone of Madness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011" r="-9011"/>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15.6</a:t>
            </a:r>
          </a:p>
        </p:txBody>
      </p:sp>
    </p:spTree>
    <p:extLst>
      <p:ext uri="{BB962C8B-B14F-4D97-AF65-F5344CB8AC3E}">
        <p14:creationId xmlns:p14="http://schemas.microsoft.com/office/powerpoint/2010/main" val="354988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Although the cause of dancing mania, depicted in this painting, was unclear, the behavior was attributed to supernatural forces.</a:t>
            </a:r>
          </a:p>
        </p:txBody>
      </p:sp>
      <p:pic>
        <p:nvPicPr>
          <p:cNvPr id="2" name="Figure" descr="A painting shows a group of pilgrims dancing in a way that appears inconsistent and aimles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299" r="-829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15.7</a:t>
            </a:r>
          </a:p>
        </p:txBody>
      </p:sp>
    </p:spTree>
    <p:extLst>
      <p:ext uri="{BB962C8B-B14F-4D97-AF65-F5344CB8AC3E}">
        <p14:creationId xmlns:p14="http://schemas.microsoft.com/office/powerpoint/2010/main" val="420491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person’s risk of developing schizophrenia increases if a relative has schizophrenia. The closer the genetic relationship, the higher the risk.</a:t>
            </a:r>
          </a:p>
        </p:txBody>
      </p:sp>
      <p:pic>
        <p:nvPicPr>
          <p:cNvPr id="2" name="Figure" descr="A bar graph has an x-axis labeled &quot;Percent risk of developing schizophrenia&quot; and a y-axis labeled &quot;relationship to person with schizophrenia.&quot; A series of relationships are correlated with the percentage risk, shown with brackets indicating the generic relationship. The general population has a 1% risk. First cousins have 2% risk; they share 12.5% of genes. The next relationships are uncles/aunts, nephews/nieces, grandchildren, and half-siblings; they share 25% of genes and the risk ranges from about 3–6%. The next relationships are parents, siblings, children, and fraternal twins; they share 50% of genes and the risks are about 6, 9, 13, and 17%, respectively. Identical twins share 100% of genes and have about a 48% risk."/>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5683" r="-1568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15.8</a:t>
            </a:r>
          </a:p>
        </p:txBody>
      </p:sp>
    </p:spTree>
    <p:extLst>
      <p:ext uri="{BB962C8B-B14F-4D97-AF65-F5344CB8AC3E}">
        <p14:creationId xmlns:p14="http://schemas.microsoft.com/office/powerpoint/2010/main" val="2519507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1526</TotalTime>
  <Words>1859</Words>
  <Application>Microsoft Office PowerPoint</Application>
  <PresentationFormat>On-screen Show (4:3)</PresentationFormat>
  <Paragraphs>85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Psychology</vt:lpstr>
      <vt:lpstr>Figure 15.1</vt:lpstr>
      <vt:lpstr>Figure 15.2</vt:lpstr>
      <vt:lpstr>Figure 15.3</vt:lpstr>
      <vt:lpstr>Figure 15.4</vt:lpstr>
      <vt:lpstr>Figure 15.5</vt:lpstr>
      <vt:lpstr>Figure 15.6</vt:lpstr>
      <vt:lpstr>Figure 15.7</vt:lpstr>
      <vt:lpstr>Figure 15.8</vt:lpstr>
      <vt:lpstr>Figure 15.9</vt:lpstr>
      <vt:lpstr>Figure 15.10</vt:lpstr>
      <vt:lpstr>Figure 15.11</vt:lpstr>
      <vt:lpstr>Figure 15.12</vt:lpstr>
      <vt:lpstr>Figure 15.13</vt:lpstr>
      <vt:lpstr>Figure 15.14</vt:lpstr>
      <vt:lpstr>Figure 15.15</vt:lpstr>
      <vt:lpstr>Figure 15.16</vt:lpstr>
      <vt:lpstr>Figure 15.17</vt:lpstr>
      <vt:lpstr>Figure 15.18</vt:lpstr>
      <vt:lpstr>Figure 15.19</vt:lpstr>
      <vt:lpstr>Figure 15.20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15 - PSYCHOLOGICAL DISORDERS</dc:title>
  <dc:creator>Spuddy McSpare</dc:creator>
  <cp:lastModifiedBy>ConversionPS</cp:lastModifiedBy>
  <cp:revision>160</cp:revision>
  <dcterms:created xsi:type="dcterms:W3CDTF">2012-06-04T02:13:36Z</dcterms:created>
  <dcterms:modified xsi:type="dcterms:W3CDTF">2017-08-24T16:24:14Z</dcterms:modified>
</cp:coreProperties>
</file>