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3"/>
  </p:notesMasterIdLst>
  <p:handoutMasterIdLst>
    <p:handoutMasterId r:id="rId34"/>
  </p:handoutMasterIdLst>
  <p:sldIdLst>
    <p:sldId id="256" r:id="rId2"/>
    <p:sldId id="280" r:id="rId3"/>
    <p:sldId id="277" r:id="rId4"/>
    <p:sldId id="282" r:id="rId5"/>
    <p:sldId id="281" r:id="rId6"/>
    <p:sldId id="306" r:id="rId7"/>
    <p:sldId id="286" r:id="rId8"/>
    <p:sldId id="284" r:id="rId9"/>
    <p:sldId id="283" r:id="rId10"/>
    <p:sldId id="289" r:id="rId11"/>
    <p:sldId id="288" r:id="rId12"/>
    <p:sldId id="287" r:id="rId13"/>
    <p:sldId id="290" r:id="rId14"/>
    <p:sldId id="291" r:id="rId15"/>
    <p:sldId id="315" r:id="rId16"/>
    <p:sldId id="295" r:id="rId17"/>
    <p:sldId id="297" r:id="rId18"/>
    <p:sldId id="296" r:id="rId19"/>
    <p:sldId id="307" r:id="rId20"/>
    <p:sldId id="300" r:id="rId21"/>
    <p:sldId id="301" r:id="rId22"/>
    <p:sldId id="308" r:id="rId23"/>
    <p:sldId id="309" r:id="rId24"/>
    <p:sldId id="310" r:id="rId25"/>
    <p:sldId id="311" r:id="rId26"/>
    <p:sldId id="312" r:id="rId27"/>
    <p:sldId id="313" r:id="rId28"/>
    <p:sldId id="305" r:id="rId29"/>
    <p:sldId id="319" r:id="rId30"/>
    <p:sldId id="302" r:id="rId31"/>
    <p:sldId id="32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03" autoAdjust="0"/>
  </p:normalViewPr>
  <p:slideViewPr>
    <p:cSldViewPr snapToGrid="0" snapToObjects="1">
      <p:cViewPr varScale="1">
        <p:scale>
          <a:sx n="104" d="100"/>
          <a:sy n="104" d="100"/>
        </p:scale>
        <p:origin x="10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66D1B-2D1F-6F4A-B021-8C2E6F521AC5}" type="datetimeFigureOut">
              <a:rPr lang="en-US" smtClean="0"/>
              <a:t>08/18/17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61BD6-6004-D94F-BB71-8810A2A94AF2}" type="slidenum">
              <a:rPr lang="en-US" smtClean="0"/>
              <a:t>‹#›</a:t>
            </a:fld>
            <a:endParaRPr lang="en-US"/>
          </a:p>
        </p:txBody>
      </p:sp>
    </p:spTree>
    <p:extLst>
      <p:ext uri="{BB962C8B-B14F-4D97-AF65-F5344CB8AC3E}">
        <p14:creationId xmlns:p14="http://schemas.microsoft.com/office/powerpoint/2010/main" val="3422710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61BD6-6004-D94F-BB71-8810A2A94AF2}" type="slidenum">
              <a:rPr lang="en-US" smtClean="0"/>
              <a:t>1</a:t>
            </a:fld>
            <a:endParaRPr lang="en-US"/>
          </a:p>
        </p:txBody>
      </p:sp>
    </p:spTree>
    <p:extLst>
      <p:ext uri="{BB962C8B-B14F-4D97-AF65-F5344CB8AC3E}">
        <p14:creationId xmlns:p14="http://schemas.microsoft.com/office/powerpoint/2010/main" val="170123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61BD6-6004-D94F-BB71-8810A2A94AF2}" type="slidenum">
              <a:rPr lang="en-US" smtClean="0"/>
              <a:t>4</a:t>
            </a:fld>
            <a:endParaRPr lang="en-US"/>
          </a:p>
        </p:txBody>
      </p:sp>
    </p:spTree>
    <p:extLst>
      <p:ext uri="{BB962C8B-B14F-4D97-AF65-F5344CB8AC3E}">
        <p14:creationId xmlns:p14="http://schemas.microsoft.com/office/powerpoint/2010/main" val="197939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61BD6-6004-D94F-BB71-8810A2A94AF2}" type="slidenum">
              <a:rPr lang="en-US" smtClean="0"/>
              <a:t>7</a:t>
            </a:fld>
            <a:endParaRPr lang="en-US"/>
          </a:p>
        </p:txBody>
      </p:sp>
    </p:spTree>
    <p:extLst>
      <p:ext uri="{BB962C8B-B14F-4D97-AF65-F5344CB8AC3E}">
        <p14:creationId xmlns:p14="http://schemas.microsoft.com/office/powerpoint/2010/main" val="134890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61BD6-6004-D94F-BB71-8810A2A94AF2}" type="slidenum">
              <a:rPr lang="en-US" smtClean="0"/>
              <a:t>14</a:t>
            </a:fld>
            <a:endParaRPr lang="en-US"/>
          </a:p>
        </p:txBody>
      </p:sp>
    </p:spTree>
    <p:extLst>
      <p:ext uri="{BB962C8B-B14F-4D97-AF65-F5344CB8AC3E}">
        <p14:creationId xmlns:p14="http://schemas.microsoft.com/office/powerpoint/2010/main" val="253039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99FF627E-0F40-4637-A98C-5491E3FA63E9}" type="datetime4">
              <a:rPr lang="en-US" smtClean="0"/>
              <a:t>August 18,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E5FAC4-8315-4530-AF10-945EBD08DDEF}" type="datetime4">
              <a:rPr lang="en-US" smtClean="0"/>
              <a:t>August 18,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AF1505D-65F2-4ACB-8B2F-E457155798D5}" type="datetime4">
              <a:rPr lang="en-US" smtClean="0"/>
              <a:t>August 18,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37F234-A7B0-4125-9251-AD5BB48F2291}" type="datetime4">
              <a:rPr lang="en-US" smtClean="0"/>
              <a:t>August 18,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296ED11-C263-4D79-A70B-0E84718C4DD9}" type="datetime4">
              <a:rPr lang="en-US" smtClean="0"/>
              <a:t>August 18, 2017</a:t>
            </a:fld>
            <a:endParaRPr lang="en-US" dirty="0"/>
          </a:p>
        </p:txBody>
      </p:sp>
      <p:sp>
        <p:nvSpPr>
          <p:cNvPr id="5" name="Footer Placeholder 4"/>
          <p:cNvSpPr>
            <a:spLocks noGrp="1"/>
          </p:cNvSpPr>
          <p:nvPr>
            <p:ph type="ftr" sz="quarter" idx="3"/>
          </p:nvPr>
        </p:nvSpPr>
        <p:spPr>
          <a:xfrm>
            <a:off x="457200" y="6492875"/>
            <a:ext cx="7715956"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1286" y="1600201"/>
            <a:ext cx="9144000" cy="647700"/>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BIOPSYCHOLOGY</a:t>
            </a:r>
          </a:p>
          <a:p>
            <a:pPr algn="ctr"/>
            <a:r>
              <a:rPr lang="en-US" sz="1600" cap="none" dirty="0">
                <a:solidFill>
                  <a:schemeClr val="tx1"/>
                </a:solidFill>
                <a:latin typeface="+mn-lt"/>
              </a:rPr>
              <a:t>PowerPoint Image Slideshow</a:t>
            </a:r>
          </a:p>
        </p:txBody>
      </p:sp>
      <p:sp>
        <p:nvSpPr>
          <p:cNvPr id="2" name="Title"/>
          <p:cNvSpPr>
            <a:spLocks noGrp="1"/>
          </p:cNvSpPr>
          <p:nvPr>
            <p:ph type="title" idx="4294967295"/>
          </p:nvPr>
        </p:nvSpPr>
        <p:spPr>
          <a:xfrm>
            <a:off x="0" y="732845"/>
            <a:ext cx="9144000" cy="693738"/>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250" dirty="0"/>
              <a:t>The synapse is the space between the terminal button of one neuron and the dendrite of another neuron.</a:t>
            </a:r>
          </a:p>
          <a:p>
            <a:pPr marL="342900" indent="-342900">
              <a:buAutoNum type="alphaLcParenBoth"/>
            </a:pPr>
            <a:r>
              <a:rPr lang="en-US" sz="1250" dirty="0"/>
              <a:t>In this pseudo-colored image from a scanning electron microscope, a terminal button (green) has been opened to reveal the synaptic vesicles (orange and blue) inside. Each vesicle contains about 10,000 neurotransmitter molecules. (credit b: modification of work by Tina </a:t>
            </a:r>
            <a:r>
              <a:rPr lang="en-US" sz="1250" dirty="0" err="1"/>
              <a:t>Carvalho</a:t>
            </a:r>
            <a:r>
              <a:rPr lang="en-US" sz="1250" dirty="0"/>
              <a:t>, NIH-NIGMS; scale-bar data from Matt Russell)</a:t>
            </a:r>
          </a:p>
        </p:txBody>
      </p:sp>
      <p:pic>
        <p:nvPicPr>
          <p:cNvPr id="3" name="Figure" descr="Image (a) shows the synaptic space between two neurons, with neurotransmitters being released into the synapse and attaching to receptors. Image (b) is a micrograph showing a spherical terminal button with part of the exterior removed, revealing a solid interior of small round pa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0" r="-5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3.9</a:t>
            </a:r>
          </a:p>
        </p:txBody>
      </p:sp>
    </p:spTree>
    <p:extLst>
      <p:ext uri="{BB962C8B-B14F-4D97-AF65-F5344CB8AC3E}">
        <p14:creationId xmlns:p14="http://schemas.microsoft.com/office/powerpoint/2010/main" val="27324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At resting potential, Na</a:t>
            </a:r>
            <a:r>
              <a:rPr lang="en-US" sz="1600" baseline="30000" dirty="0"/>
              <a:t>+</a:t>
            </a:r>
            <a:r>
              <a:rPr lang="en-US" sz="1600" dirty="0"/>
              <a:t> (blue pentagons) is more highly concentrated outside the cell in the extracellular fluid (shown in blue), whereas K</a:t>
            </a:r>
            <a:r>
              <a:rPr lang="en-US" sz="1600" baseline="30000" dirty="0"/>
              <a:t>+</a:t>
            </a:r>
            <a:r>
              <a:rPr lang="en-US" sz="1600" dirty="0"/>
              <a:t> (purple squares) is more highly concentrated near the membrane in the cytoplasm or intracellular fluid. Other molecules, such as chloride ions (yellow circles) and negatively charged proteins (brown squares), help contribute to a positive net charge in the extracellular fluid and a negative net charge in the intracellular fluid.</a:t>
            </a:r>
          </a:p>
        </p:txBody>
      </p:sp>
      <p:pic>
        <p:nvPicPr>
          <p:cNvPr id="3" name="Figure" descr="A close-up illustration depicts the difference in charges across the cell membrane, and shows how Na+ and K+ cells concentrate more closely near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506" b="-75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3.10</a:t>
            </a:r>
          </a:p>
        </p:txBody>
      </p:sp>
    </p:spTree>
    <p:extLst>
      <p:ext uri="{BB962C8B-B14F-4D97-AF65-F5344CB8AC3E}">
        <p14:creationId xmlns:p14="http://schemas.microsoft.com/office/powerpoint/2010/main" val="41475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During the action potential, the electrical charge across the membrane changes dramatically.</a:t>
            </a:r>
          </a:p>
        </p:txBody>
      </p:sp>
      <p:pic>
        <p:nvPicPr>
          <p:cNvPr id="3" name="Figure" descr="A graph shows the increase, peak, and decrease in membrane potential. The millivolts through the phases are approximately -70mV at resting potential, -55mV at threshold of excitation, 30mV at peak action potential, 5mV at repolarization, and -80mV at hyperpolariza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253" r="-3325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3.11</a:t>
            </a:r>
          </a:p>
        </p:txBody>
      </p:sp>
    </p:spTree>
    <p:extLst>
      <p:ext uri="{BB962C8B-B14F-4D97-AF65-F5344CB8AC3E}">
        <p14:creationId xmlns:p14="http://schemas.microsoft.com/office/powerpoint/2010/main" val="852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600" dirty="0"/>
              <a:t>Reuptake involves moving a neurotransmitter from the synapse back into the axon terminal from which it was released.</a:t>
            </a:r>
            <a:endParaRPr lang="en-US" sz="1500" dirty="0"/>
          </a:p>
        </p:txBody>
      </p:sp>
      <p:pic>
        <p:nvPicPr>
          <p:cNvPr id="3" name="Figure" descr="The synaptic space between two neurons is shown. Some neurotransmitters that have been released into the synapse are attaching to receptors while others undergo reuptake into the axon termi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185" r="-241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3.12</a:t>
            </a:r>
          </a:p>
        </p:txBody>
      </p:sp>
    </p:spTree>
    <p:extLst>
      <p:ext uri="{BB962C8B-B14F-4D97-AF65-F5344CB8AC3E}">
        <p14:creationId xmlns:p14="http://schemas.microsoft.com/office/powerpoint/2010/main" val="344893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nervous system is divided into two major parts:</a:t>
            </a:r>
          </a:p>
          <a:p>
            <a:pPr marL="342900" indent="-342900">
              <a:buAutoNum type="alphaLcParenBoth"/>
            </a:pPr>
            <a:r>
              <a:rPr lang="en-US" sz="1600" dirty="0"/>
              <a:t>the Central Nervous System and</a:t>
            </a:r>
          </a:p>
          <a:p>
            <a:pPr marL="342900" indent="-342900">
              <a:buAutoNum type="alphaLcParenBoth"/>
            </a:pPr>
            <a:r>
              <a:rPr lang="en-US" sz="1600" dirty="0"/>
              <a:t>the </a:t>
            </a:r>
            <a:r>
              <a:rPr lang="cs-CZ" sz="1600" dirty="0" err="1"/>
              <a:t>Peripheral</a:t>
            </a:r>
            <a:r>
              <a:rPr lang="cs-CZ" sz="1600" dirty="0"/>
              <a:t> </a:t>
            </a:r>
            <a:r>
              <a:rPr lang="cs-CZ" sz="1600" dirty="0" err="1"/>
              <a:t>Nervous</a:t>
            </a:r>
            <a:r>
              <a:rPr lang="cs-CZ" sz="1600" dirty="0"/>
              <a:t> </a:t>
            </a:r>
            <a:r>
              <a:rPr lang="cs-CZ" sz="1600" dirty="0" err="1"/>
              <a:t>System</a:t>
            </a:r>
            <a:r>
              <a:rPr lang="cs-CZ" sz="1600" dirty="0"/>
              <a:t>.</a:t>
            </a:r>
          </a:p>
        </p:txBody>
      </p:sp>
      <p:pic>
        <p:nvPicPr>
          <p:cNvPr id="3" name="Figure" descr="Image (a) shows an outline of a human body with the brain and spinal cord illustrated. Image (b) shows an outline of a human body with a network of nerves depicte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4112" r="-3411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3.13</a:t>
            </a:r>
          </a:p>
        </p:txBody>
      </p:sp>
    </p:spTree>
    <p:extLst>
      <p:ext uri="{BB962C8B-B14F-4D97-AF65-F5344CB8AC3E}">
        <p14:creationId xmlns:p14="http://schemas.microsoft.com/office/powerpoint/2010/main" val="12818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p:cNvSpPr>
            <a:spLocks noGrp="1"/>
          </p:cNvSpPr>
          <p:nvPr>
            <p:ph type="ftr" sz="quarter" idx="11"/>
          </p:nvPr>
        </p:nvSpPr>
        <p:spPr>
          <a:xfrm>
            <a:off x="457200" y="6492875"/>
            <a:ext cx="77159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sympathetic and parasympathetic divisions of the autonomic nervous system have the opposite effects on various systems.</a:t>
            </a:r>
          </a:p>
        </p:txBody>
      </p:sp>
      <p:pic>
        <p:nvPicPr>
          <p:cNvPr id="2" name="Figure" descr="A diagram of a human body lists the different functions of the sympathetic and parasympathetic nervous system. The parasympathetic system can constrict pupils, stimulate salivation, slow heart rate, constrict bronchi, stimulate digestion, stimulate bile secretion, and cause the bladder to contract. The sympathetic nervous system can dilate pupils, inhibit salivation, increase heart rate, dilate bronchi, inhibit digestion, stimulate the breakdown of glycogen, stimulate secretion of adrenaline and noradrenaline, and inhibit contraction of the bladd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639411"/>
            <a:ext cx="4032250" cy="4193540"/>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3.14</a:t>
            </a:r>
          </a:p>
        </p:txBody>
      </p:sp>
    </p:spTree>
    <p:extLst>
      <p:ext uri="{BB962C8B-B14F-4D97-AF65-F5344CB8AC3E}">
        <p14:creationId xmlns:p14="http://schemas.microsoft.com/office/powerpoint/2010/main" val="11364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surface of the brain is covered with </a:t>
            </a:r>
            <a:r>
              <a:rPr lang="en-US" sz="1600" dirty="0" err="1"/>
              <a:t>gyri</a:t>
            </a:r>
            <a:r>
              <a:rPr lang="en-US" sz="1600" dirty="0"/>
              <a:t> and sulci. A deep sulcus is called a fissure, such as the longitudinal fissure that divides the brain into left and right hemispheres. (credit: modification of work by Bruce </a:t>
            </a:r>
            <a:r>
              <a:rPr lang="en-US" sz="1600" dirty="0" err="1"/>
              <a:t>Blaus</a:t>
            </a:r>
            <a:r>
              <a:rPr lang="en-US" sz="1600" dirty="0"/>
              <a:t>)</a:t>
            </a:r>
          </a:p>
        </p:txBody>
      </p:sp>
      <p:pic>
        <p:nvPicPr>
          <p:cNvPr id="3" name="Figure" descr="An illustration of the brain's exterior surface shows the ridges and depressions, and the deep fissure that runs through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523" r="-285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3.15</a:t>
            </a:r>
          </a:p>
        </p:txBody>
      </p:sp>
    </p:spTree>
    <p:extLst>
      <p:ext uri="{BB962C8B-B14F-4D97-AF65-F5344CB8AC3E}">
        <p14:creationId xmlns:p14="http://schemas.microsoft.com/office/powerpoint/2010/main" val="263285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b) </a:t>
            </a:r>
            <a:r>
              <a:rPr lang="en-US" sz="1600" dirty="0"/>
              <a:t>The corpus callosum connects the left and right hemispheres of the brain. </a:t>
            </a:r>
            <a:r>
              <a:rPr lang="en-US" sz="1600" dirty="0">
                <a:solidFill>
                  <a:srgbClr val="6CB255"/>
                </a:solidFill>
              </a:rPr>
              <a:t>(c)</a:t>
            </a:r>
            <a:r>
              <a:rPr lang="en-US" sz="1600" dirty="0"/>
              <a:t> A scientist spreads this dissected sheep brain apart to show the corpus callosum between the hemispheres. (credit c: modification of work by Aaron Bornstein)</a:t>
            </a:r>
          </a:p>
        </p:txBody>
      </p:sp>
      <p:pic>
        <p:nvPicPr>
          <p:cNvPr id="3" name="Figure" descr="Illustrations (a) and (b) show the corpus callosum's location in the brain in front and side views. Photograph (c) shows the corpus callosum in a dissected br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707" b="-317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3.16</a:t>
            </a:r>
          </a:p>
        </p:txBody>
      </p:sp>
    </p:spTree>
    <p:extLst>
      <p:ext uri="{BB962C8B-B14F-4D97-AF65-F5344CB8AC3E}">
        <p14:creationId xmlns:p14="http://schemas.microsoft.com/office/powerpoint/2010/main" val="408094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brain and its parts can be divided into three main categories: the forebrain, midbrain, and hindbrain.</a:t>
            </a:r>
          </a:p>
        </p:txBody>
      </p:sp>
      <p:pic>
        <p:nvPicPr>
          <p:cNvPr id="3" name="Figure" descr="An illustration shows the position and size of the forebrain (the largest portion), midbrain (a small central portion), and hindbrain (a portion in the lower back part of the br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962" r="-339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3.17</a:t>
            </a:r>
          </a:p>
        </p:txBody>
      </p:sp>
    </p:spTree>
    <p:extLst>
      <p:ext uri="{BB962C8B-B14F-4D97-AF65-F5344CB8AC3E}">
        <p14:creationId xmlns:p14="http://schemas.microsoft.com/office/powerpoint/2010/main" val="331706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lobes of the brain are shown.</a:t>
            </a:r>
          </a:p>
        </p:txBody>
      </p:sp>
      <p:pic>
        <p:nvPicPr>
          <p:cNvPr id="3" name="Figure" descr="An illustration shows the four lobes of the bra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962" r="-339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3.18</a:t>
            </a:r>
          </a:p>
        </p:txBody>
      </p:sp>
    </p:spTree>
    <p:extLst>
      <p:ext uri="{BB962C8B-B14F-4D97-AF65-F5344CB8AC3E}">
        <p14:creationId xmlns:p14="http://schemas.microsoft.com/office/powerpoint/2010/main" val="157717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Different brain imaging techniques provide scientists with insight into different aspects of how the human brain functions. Left to right, PET scan (positron emission tomography), CT scan (computed tomography), and fMRI (functional magnetic resonance imaging) are three types of scans. (credit “left”: modification of work by Health and Human Services Department, National Institutes of Health; credit “center”: modification of work by “Aceofhearts1968”/Wikimedia Commons; credit “right”: modification of work by Kim J, Matthews NL, Park S.)</a:t>
            </a:r>
          </a:p>
        </p:txBody>
      </p:sp>
      <p:pic>
        <p:nvPicPr>
          <p:cNvPr id="4" name="Figure" descr="Three brain-imaging scans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199" y="1226760"/>
            <a:ext cx="8062913" cy="3291322"/>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400" dirty="0"/>
              <a:t>Phineas Gage holds the iron rod that penetrated his skull in an 1848 railroad construction  accident.</a:t>
            </a:r>
          </a:p>
          <a:p>
            <a:pPr marL="342900" indent="-342900">
              <a:buAutoNum type="alphaLcParenBoth"/>
            </a:pPr>
            <a:r>
              <a:rPr lang="en-US" sz="1400" dirty="0"/>
              <a:t>Gage’s prefrontal cortex was severely damaged in the left hemisphere. The rod entered Gage’s face on the left side, passed behind his eye, and exited through the top of his skull, before landing about 80 feet away. (credit a: modification of work by Jack and Beverly </a:t>
            </a:r>
            <a:r>
              <a:rPr lang="en-US" sz="1400" dirty="0" err="1"/>
              <a:t>Wilgus</a:t>
            </a:r>
            <a:r>
              <a:rPr lang="en-US" sz="1400" dirty="0"/>
              <a:t>)</a:t>
            </a:r>
          </a:p>
        </p:txBody>
      </p:sp>
      <p:pic>
        <p:nvPicPr>
          <p:cNvPr id="4" name="Figure" descr="Image (a) is a photograph of Phineas Gage holding a metal rod. Image (b) is an illustration of a skull with a metal rod passing through it from the cheek area to the top of the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713" r="-427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3.19</a:t>
            </a:r>
          </a:p>
        </p:txBody>
      </p:sp>
    </p:spTree>
    <p:extLst>
      <p:ext uri="{BB962C8B-B14F-4D97-AF65-F5344CB8AC3E}">
        <p14:creationId xmlns:p14="http://schemas.microsoft.com/office/powerpoint/2010/main" val="356709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Spatial relationships in the body are mirrored in the organization of the somatosensory cortex.</a:t>
            </a:r>
          </a:p>
        </p:txBody>
      </p:sp>
      <p:pic>
        <p:nvPicPr>
          <p:cNvPr id="4" name="Figure" descr="A diagram shows the organization in the somatosensory cortex, with functions for these parts in this proximal sequential order: toes, ankles, knees, hips, trunk, shoulders, elbows, wrists, hands, fingers, thumbs, neck, eyebrows and eyelids, eyeballs, face, lips, jaw, tongue, salivation, chewing, and swallo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51" r="-378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3.20</a:t>
            </a:r>
          </a:p>
        </p:txBody>
      </p:sp>
    </p:spTree>
    <p:extLst>
      <p:ext uri="{BB962C8B-B14F-4D97-AF65-F5344CB8AC3E}">
        <p14:creationId xmlns:p14="http://schemas.microsoft.com/office/powerpoint/2010/main" val="259300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Damage to either </a:t>
            </a:r>
            <a:r>
              <a:rPr lang="en-US" sz="1600" dirty="0" err="1"/>
              <a:t>Broca’s</a:t>
            </a:r>
            <a:r>
              <a:rPr lang="en-US" sz="1600" dirty="0"/>
              <a:t> area or Wernicke’s area can result in language deficits. The types of deficits are very different, however, depending on which area is affected.</a:t>
            </a:r>
          </a:p>
        </p:txBody>
      </p:sp>
      <p:pic>
        <p:nvPicPr>
          <p:cNvPr id="4" name="Figure" descr="An illustration shows the locations of Broca's and Wernicke's area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91" r="-211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3.21</a:t>
            </a:r>
          </a:p>
        </p:txBody>
      </p:sp>
    </p:spTree>
    <p:extLst>
      <p:ext uri="{BB962C8B-B14F-4D97-AF65-F5344CB8AC3E}">
        <p14:creationId xmlns:p14="http://schemas.microsoft.com/office/powerpoint/2010/main" val="212962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thalamus serves as the relay center of the brain where most senses are routed for processing.</a:t>
            </a:r>
          </a:p>
        </p:txBody>
      </p:sp>
      <p:pic>
        <p:nvPicPr>
          <p:cNvPr id="4" name="Figure" descr="An illustration shows the location of the thalamus in the br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3.22</a:t>
            </a:r>
          </a:p>
        </p:txBody>
      </p:sp>
    </p:spTree>
    <p:extLst>
      <p:ext uri="{BB962C8B-B14F-4D97-AF65-F5344CB8AC3E}">
        <p14:creationId xmlns:p14="http://schemas.microsoft.com/office/powerpoint/2010/main" val="349082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ro-RO" sz="1600" dirty="0"/>
              <a:t>The limbic system is involved in mediating emotional response and memory.</a:t>
            </a:r>
            <a:endParaRPr lang="en-US" sz="1600" dirty="0"/>
          </a:p>
        </p:txBody>
      </p:sp>
      <p:pic>
        <p:nvPicPr>
          <p:cNvPr id="4" name="Figure" descr="An illustration shows the locations of parts of the brain involved in the limbic system: the hypothalamus, amygdala, and hippocamp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3.23</a:t>
            </a:r>
          </a:p>
        </p:txBody>
      </p:sp>
    </p:spTree>
    <p:extLst>
      <p:ext uri="{BB962C8B-B14F-4D97-AF65-F5344CB8AC3E}">
        <p14:creationId xmlns:p14="http://schemas.microsoft.com/office/powerpoint/2010/main" val="272227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substantia</a:t>
            </a:r>
            <a:r>
              <a:rPr lang="en-US" sz="1600" dirty="0"/>
              <a:t> </a:t>
            </a:r>
            <a:r>
              <a:rPr lang="en-US" sz="1600" dirty="0" err="1"/>
              <a:t>nigra</a:t>
            </a:r>
            <a:r>
              <a:rPr lang="en-US" sz="1600" dirty="0"/>
              <a:t> and ventral tegmental area (VTA) are located in the midbrain.</a:t>
            </a:r>
          </a:p>
        </p:txBody>
      </p:sp>
      <p:pic>
        <p:nvPicPr>
          <p:cNvPr id="4" name="Figure" descr="An illustration shows the location of the substantia negra and VTA in the br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3.24</a:t>
            </a:r>
          </a:p>
        </p:txBody>
      </p:sp>
    </p:spTree>
    <p:extLst>
      <p:ext uri="{BB962C8B-B14F-4D97-AF65-F5344CB8AC3E}">
        <p14:creationId xmlns:p14="http://schemas.microsoft.com/office/powerpoint/2010/main" val="219686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pons, medulla, and cerebellum make up the hindbrain.</a:t>
            </a:r>
          </a:p>
        </p:txBody>
      </p:sp>
      <p:pic>
        <p:nvPicPr>
          <p:cNvPr id="4" name="Figure" descr="An illustration shows the location of the pons, medulla, and cerebel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498" r="-46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3.25</a:t>
            </a:r>
          </a:p>
        </p:txBody>
      </p:sp>
    </p:spTree>
    <p:extLst>
      <p:ext uri="{BB962C8B-B14F-4D97-AF65-F5344CB8AC3E}">
        <p14:creationId xmlns:p14="http://schemas.microsoft.com/office/powerpoint/2010/main" val="114170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CT scan can be used to show brain tumors. </a:t>
            </a:r>
            <a:r>
              <a:rPr lang="en-US" sz="1600" dirty="0">
                <a:solidFill>
                  <a:srgbClr val="6CB255"/>
                </a:solidFill>
              </a:rPr>
              <a:t>(a) </a:t>
            </a:r>
            <a:r>
              <a:rPr lang="en-US" sz="1600" dirty="0"/>
              <a:t>The image on the left shows a healthy brain, whereas </a:t>
            </a:r>
            <a:r>
              <a:rPr lang="en-US" sz="1600" dirty="0">
                <a:solidFill>
                  <a:srgbClr val="6CB255"/>
                </a:solidFill>
              </a:rPr>
              <a:t>(b)</a:t>
            </a:r>
            <a:r>
              <a:rPr lang="en-US" sz="1600" dirty="0"/>
              <a:t> the image on the right indicates a brain tumor in the left frontal lobe. (credit a: modification of work by “Aceofhearts1968”/Wikimedia Commons; credit b: modification of work by Roland Schmitt et al)</a:t>
            </a:r>
          </a:p>
        </p:txBody>
      </p:sp>
      <p:pic>
        <p:nvPicPr>
          <p:cNvPr id="4" name="Figure" descr="Image (a) shows a brain scan where the brain matter's appearance is fairly uniform. Image (b) shows a section of the brain that looks different from the surrounding tissue and is labeled &quot;tumor.&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908" r="-149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3.26</a:t>
            </a:r>
          </a:p>
        </p:txBody>
      </p:sp>
    </p:spTree>
    <p:extLst>
      <p:ext uri="{BB962C8B-B14F-4D97-AF65-F5344CB8AC3E}">
        <p14:creationId xmlns:p14="http://schemas.microsoft.com/office/powerpoint/2010/main" val="277390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7159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PET scan is helpful for showing activity in different parts of the brain. (credit: Health and Human Services Department, National Institutes of Health)</a:t>
            </a:r>
          </a:p>
        </p:txBody>
      </p:sp>
      <p:pic>
        <p:nvPicPr>
          <p:cNvPr id="2" name="Figure" descr="A brain scan shows different parts of the brain in different colo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489450" y="1167460"/>
            <a:ext cx="4030663" cy="513744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3.27</a:t>
            </a:r>
          </a:p>
        </p:txBody>
      </p:sp>
    </p:spTree>
    <p:extLst>
      <p:ext uri="{BB962C8B-B14F-4D97-AF65-F5344CB8AC3E}">
        <p14:creationId xmlns:p14="http://schemas.microsoft.com/office/powerpoint/2010/main" val="134251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200" y="6492875"/>
            <a:ext cx="7715956"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An fMRI shows activity in the brain over time. This image represents a single frame from an fMRI. (credit: modification of work by Kim J, Matthews NL, Park S.)</a:t>
            </a:r>
          </a:p>
        </p:txBody>
      </p:sp>
      <p:pic>
        <p:nvPicPr>
          <p:cNvPr id="2" name="Figure" descr="A brain scan shows brain tissue in gray with some small areas highlighted red."/>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20608" y="1639411"/>
            <a:ext cx="3905434" cy="4193540"/>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3.28</a:t>
            </a:r>
          </a:p>
        </p:txBody>
      </p:sp>
    </p:spTree>
    <p:extLst>
      <p:ext uri="{BB962C8B-B14F-4D97-AF65-F5344CB8AC3E}">
        <p14:creationId xmlns:p14="http://schemas.microsoft.com/office/powerpoint/2010/main" val="74427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Normal blood cells travel freely through the blood vessels, while sickle-shaped cells form blockages preventing blood flow.</a:t>
            </a:r>
          </a:p>
        </p:txBody>
      </p:sp>
      <p:pic>
        <p:nvPicPr>
          <p:cNvPr id="3" name="Figure" descr="An illustration shows round and sickle-shaped blood cel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a:t>
            </a:r>
          </a:p>
        </p:txBody>
      </p:sp>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Using caps with electrodes, modern EEG research can study the precise timing of overall brain activities. (credit: SMI Eye Tracking)</a:t>
            </a:r>
          </a:p>
        </p:txBody>
      </p:sp>
      <p:pic>
        <p:nvPicPr>
          <p:cNvPr id="4" name="Figure" descr="A photograph depicts a person looking at a computer screen and using the keyboard and mouse. The person wears a white cap covered in electrodes and wi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697" r="-226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3.29</a:t>
            </a:r>
          </a:p>
        </p:txBody>
      </p:sp>
    </p:spTree>
    <p:extLst>
      <p:ext uri="{BB962C8B-B14F-4D97-AF65-F5344CB8AC3E}">
        <p14:creationId xmlns:p14="http://schemas.microsoft.com/office/powerpoint/2010/main" val="1600827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major glands of the endocrine system are shown.</a:t>
            </a:r>
          </a:p>
        </p:txBody>
      </p:sp>
      <p:pic>
        <p:nvPicPr>
          <p:cNvPr id="3" name="Figure" descr="A diagram of the human body illustrates the locations of the thymus, several parts within the brain (pineal gland, hypothalamus, thalamus, pituitary gland), several parts within the thyroid (cartilage, thyroid gland, parathyroid glands, trachea), the adrenal glands, pancreas, uterus, ovaries, and tes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066" r="-550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3.30</a:t>
            </a:r>
          </a:p>
        </p:txBody>
      </p:sp>
    </p:spTree>
    <p:extLst>
      <p:ext uri="{BB962C8B-B14F-4D97-AF65-F5344CB8AC3E}">
        <p14:creationId xmlns:p14="http://schemas.microsoft.com/office/powerpoint/2010/main" val="366814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In 1859, Charles Darwin proposed his theory of evolution by natural selection in his book, </a:t>
            </a:r>
            <a:r>
              <a:rPr lang="en-US" sz="1600" i="1" dirty="0"/>
              <a:t>On the Origin of Species</a:t>
            </a:r>
            <a:r>
              <a:rPr lang="en-US" sz="1600" dirty="0"/>
              <a:t>. </a:t>
            </a:r>
          </a:p>
          <a:p>
            <a:pPr marL="342900" indent="-342900">
              <a:buAutoNum type="alphaLcParenBoth"/>
            </a:pPr>
            <a:r>
              <a:rPr lang="en-US" sz="1600" dirty="0"/>
              <a:t>The book contains just one illustration: this diagram that shows how species evolve over time through natural selection.</a:t>
            </a:r>
          </a:p>
        </p:txBody>
      </p:sp>
      <p:pic>
        <p:nvPicPr>
          <p:cNvPr id="3" name="Figure" descr="Image (a) is a painted portrait of Darwin. Image (b) is a sketch of lines that split apart into branched structur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670" r="-7670"/>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3.3</a:t>
            </a:r>
          </a:p>
        </p:txBody>
      </p:sp>
    </p:spTree>
    <p:extLst>
      <p:ext uri="{BB962C8B-B14F-4D97-AF65-F5344CB8AC3E}">
        <p14:creationId xmlns:p14="http://schemas.microsoft.com/office/powerpoint/2010/main" val="212095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Genotype refers to the genetic makeup of an individual based on the genetic material (DNA) inherited from one’s parents.</a:t>
            </a:r>
          </a:p>
          <a:p>
            <a:pPr marL="342900" indent="-342900">
              <a:buAutoNum type="alphaLcParenBoth"/>
            </a:pPr>
            <a:r>
              <a:rPr lang="en-US" sz="1600" dirty="0"/>
              <a:t>Phenotype describes an individual’s observable characteristics, such as hair color, skin color, height, and build. (credit a: modification of work by Caroline Davis; credit b: modification of work by Cory </a:t>
            </a:r>
            <a:r>
              <a:rPr lang="en-US" sz="1600" dirty="0" err="1"/>
              <a:t>Zanker</a:t>
            </a:r>
            <a:r>
              <a:rPr lang="en-US" sz="1600" dirty="0"/>
              <a:t>)</a:t>
            </a:r>
          </a:p>
        </p:txBody>
      </p:sp>
      <p:pic>
        <p:nvPicPr>
          <p:cNvPr id="3" name="Figure" descr="Image (a) shows the helical structure of DNA. Image (b) shows a person's 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736" b="-117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3.4</a:t>
            </a:r>
          </a:p>
        </p:txBody>
      </p:sp>
    </p:spTree>
    <p:extLst>
      <p:ext uri="{BB962C8B-B14F-4D97-AF65-F5344CB8AC3E}">
        <p14:creationId xmlns:p14="http://schemas.microsoft.com/office/powerpoint/2010/main" val="130857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400" dirty="0"/>
              <a:t>A </a:t>
            </a:r>
            <a:r>
              <a:rPr lang="en-US" sz="1400" dirty="0" err="1"/>
              <a:t>Punnett</a:t>
            </a:r>
            <a:r>
              <a:rPr lang="en-US" sz="1400" dirty="0"/>
              <a:t> square is a tool used to predict how genes will interact in the production of offspring. The       capital B represents the dominant allele, and the lowercase b represents the recessive allele. In the example of the cleft chin, where B is cleft chin (dominant allele), wherever a pair contains the dominant allele, B, you can expect a cleft chin phenotype. You can expect a smooth chin phenotype only when there are two copies of the recessive allele, bb.</a:t>
            </a:r>
          </a:p>
          <a:p>
            <a:pPr marL="342900" indent="-342900">
              <a:buAutoNum type="alphaLcParenBoth"/>
            </a:pPr>
            <a:r>
              <a:rPr lang="en-US" sz="1400" dirty="0"/>
              <a:t> A cleft chin, shown here, is an inherited trait.</a:t>
            </a:r>
            <a:endParaRPr lang="en-US" sz="1600" dirty="0"/>
          </a:p>
        </p:txBody>
      </p:sp>
      <p:pic>
        <p:nvPicPr>
          <p:cNvPr id="3" name="Figure" descr="Image (a) is a Punnett square showing the four possible combinations (Bb, bb, Bb, bb) resulting from the pairing of a bb father and a Bb mother. Image (b) is a close-up photograph showing a cleft ch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56" r="-22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3.5</a:t>
            </a:r>
          </a:p>
        </p:txBody>
      </p:sp>
    </p:spTree>
    <p:extLst>
      <p:ext uri="{BB962C8B-B14F-4D97-AF65-F5344CB8AC3E}">
        <p14:creationId xmlns:p14="http://schemas.microsoft.com/office/powerpoint/2010/main" val="340233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this </a:t>
            </a:r>
            <a:r>
              <a:rPr lang="en-US" sz="1600" dirty="0" err="1"/>
              <a:t>Punnett</a:t>
            </a:r>
            <a:r>
              <a:rPr lang="en-US" sz="1600" dirty="0"/>
              <a:t> square, N represents the normal allele, and p represents the recessive allele that is associated with PKU. If two individuals mate who are both heterozygous for the allele associated with PKU, their offspring have a 25% chance of expressing the PKU phenotype.</a:t>
            </a:r>
          </a:p>
        </p:txBody>
      </p:sp>
      <p:pic>
        <p:nvPicPr>
          <p:cNvPr id="3" name="Figure" descr="A Punnett square shows the four possible combinations (NN, Np, Np, pp) resulting from the pairing of two Np parent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3.6</a:t>
            </a:r>
          </a:p>
        </p:txBody>
      </p:sp>
    </p:spTree>
    <p:extLst>
      <p:ext uri="{BB962C8B-B14F-4D97-AF65-F5344CB8AC3E}">
        <p14:creationId xmlns:p14="http://schemas.microsoft.com/office/powerpoint/2010/main" val="227199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Nature and nurture work together like complex pieces of a human puzzle. The interaction of our environment and genes makes us the individuals we are. (credit “puzzle”: modification of work by Cory </a:t>
            </a:r>
            <a:r>
              <a:rPr lang="en-US" sz="1600" dirty="0" err="1"/>
              <a:t>Zanker</a:t>
            </a:r>
            <a:r>
              <a:rPr lang="en-US" sz="1600" dirty="0"/>
              <a:t>; credit “houses”: modification of work by Ben Salter; credit “DNA”: modification of work by NHGRI)</a:t>
            </a:r>
          </a:p>
        </p:txBody>
      </p:sp>
      <p:pic>
        <p:nvPicPr>
          <p:cNvPr id="3" name="Figure" descr="Two jigsaw puzzle pieces are shown; one depicts images of houses, and the other depicts a helical DNA stra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09" r="-267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3.7</a:t>
            </a:r>
          </a:p>
        </p:txBody>
      </p:sp>
    </p:spTree>
    <p:extLst>
      <p:ext uri="{BB962C8B-B14F-4D97-AF65-F5344CB8AC3E}">
        <p14:creationId xmlns:p14="http://schemas.microsoft.com/office/powerpoint/2010/main" val="2689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illustration shows a prototypical neuron, which is being </a:t>
            </a:r>
            <a:r>
              <a:rPr lang="en-US" sz="1600" dirty="0" err="1"/>
              <a:t>myelinated</a:t>
            </a:r>
            <a:r>
              <a:rPr lang="en-US" sz="1600" dirty="0"/>
              <a:t>.</a:t>
            </a:r>
          </a:p>
        </p:txBody>
      </p:sp>
      <p:pic>
        <p:nvPicPr>
          <p:cNvPr id="3" name="Figure" descr="An illustration shows a neuron with labeled parts for the cell membrane, dendrite, cell body, axon, and terminal buttons. A myelin sheath covers part of the neur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361" r="-313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3.8</a:t>
            </a:r>
          </a:p>
        </p:txBody>
      </p:sp>
    </p:spTree>
    <p:extLst>
      <p:ext uri="{BB962C8B-B14F-4D97-AF65-F5344CB8AC3E}">
        <p14:creationId xmlns:p14="http://schemas.microsoft.com/office/powerpoint/2010/main" val="1800407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738</TotalTime>
  <Words>2936</Words>
  <Application>Microsoft Office PowerPoint</Application>
  <PresentationFormat>On-screen Show (4:3)</PresentationFormat>
  <Paragraphs>104</Paragraphs>
  <Slides>31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Black</vt:lpstr>
      <vt:lpstr>Calibri</vt:lpstr>
      <vt:lpstr>Essential</vt:lpstr>
      <vt:lpstr>Psychology</vt:lpstr>
      <vt:lpstr>Figure 3.1</vt:lpstr>
      <vt:lpstr>Figure 3.2</vt:lpstr>
      <vt:lpstr>Figure 3.3</vt:lpstr>
      <vt:lpstr>Figure 3.4</vt:lpstr>
      <vt:lpstr>Figure 3.5</vt:lpstr>
      <vt:lpstr>Figure 3.6</vt:lpstr>
      <vt:lpstr>Figure 3.7</vt:lpstr>
      <vt:lpstr>Figure 3.8</vt:lpstr>
      <vt:lpstr>Figure 3.9</vt:lpstr>
      <vt:lpstr>Figure 3.10</vt:lpstr>
      <vt:lpstr>Figure 3.11</vt:lpstr>
      <vt:lpstr>Figure 3.12</vt:lpstr>
      <vt:lpstr>Figure 3.13</vt:lpstr>
      <vt:lpstr>Figure 3.14</vt:lpstr>
      <vt:lpstr>Figure 3.15</vt:lpstr>
      <vt:lpstr>Figure 3.16</vt:lpstr>
      <vt:lpstr>Figure 3.17</vt:lpstr>
      <vt:lpstr>Figure 3.18</vt:lpstr>
      <vt:lpstr>Figure 3.19</vt:lpstr>
      <vt:lpstr>Figure 3.20</vt:lpstr>
      <vt:lpstr>Figure 3.21</vt:lpstr>
      <vt:lpstr>Figure 3.22</vt:lpstr>
      <vt:lpstr>Figure 3.23</vt:lpstr>
      <vt:lpstr>Figure 3.24</vt:lpstr>
      <vt:lpstr>Figure 3.25</vt:lpstr>
      <vt:lpstr>Figure 3.26</vt:lpstr>
      <vt:lpstr>Figure 3.27</vt:lpstr>
      <vt:lpstr>Figure 3.28</vt:lpstr>
      <vt:lpstr>Figure 3.29</vt:lpstr>
      <vt:lpstr>Figure 3.30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3 - BIOPSYCHOLOGY</dc:title>
  <dc:creator>Spuddy McSpare</dc:creator>
  <cp:lastModifiedBy>Conversion</cp:lastModifiedBy>
  <cp:revision>88</cp:revision>
  <dcterms:created xsi:type="dcterms:W3CDTF">2012-06-04T02:13:36Z</dcterms:created>
  <dcterms:modified xsi:type="dcterms:W3CDTF">2017-08-17T21:55:28Z</dcterms:modified>
</cp:coreProperties>
</file>