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3"/>
  </p:notesMasterIdLst>
  <p:handoutMasterIdLst>
    <p:handoutMasterId r:id="rId24"/>
  </p:handoutMasterIdLst>
  <p:sldIdLst>
    <p:sldId id="256" r:id="rId2"/>
    <p:sldId id="478" r:id="rId3"/>
    <p:sldId id="480" r:id="rId4"/>
    <p:sldId id="479" r:id="rId5"/>
    <p:sldId id="481" r:id="rId6"/>
    <p:sldId id="482" r:id="rId7"/>
    <p:sldId id="484" r:id="rId8"/>
    <p:sldId id="483" r:id="rId9"/>
    <p:sldId id="485" r:id="rId10"/>
    <p:sldId id="486" r:id="rId11"/>
    <p:sldId id="487" r:id="rId12"/>
    <p:sldId id="489" r:id="rId13"/>
    <p:sldId id="488" r:id="rId14"/>
    <p:sldId id="467" r:id="rId15"/>
    <p:sldId id="475" r:id="rId16"/>
    <p:sldId id="491" r:id="rId17"/>
    <p:sldId id="490" r:id="rId18"/>
    <p:sldId id="492" r:id="rId19"/>
    <p:sldId id="494" r:id="rId20"/>
    <p:sldId id="495" r:id="rId21"/>
    <p:sldId id="49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01" autoAdjust="0"/>
  </p:normalViewPr>
  <p:slideViewPr>
    <p:cSldViewPr snapToGrid="0" snapToObjects="1">
      <p:cViewPr varScale="1">
        <p:scale>
          <a:sx n="104" d="100"/>
          <a:sy n="104" d="100"/>
        </p:scale>
        <p:origin x="396"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9FD50-6BC5-2548-B63F-1750C5C4C129}" type="datetimeFigureOut">
              <a:rPr lang="en-US" smtClean="0"/>
              <a:t>08/24/17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2052-4ED1-6444-B773-44FCEDEBEC2F}" type="slidenum">
              <a:rPr lang="en-US" smtClean="0"/>
              <a:t>‹#›</a:t>
            </a:fld>
            <a:endParaRPr lang="en-US"/>
          </a:p>
        </p:txBody>
      </p:sp>
    </p:spTree>
    <p:extLst>
      <p:ext uri="{BB962C8B-B14F-4D97-AF65-F5344CB8AC3E}">
        <p14:creationId xmlns:p14="http://schemas.microsoft.com/office/powerpoint/2010/main" val="3507104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a:t>
            </a:fld>
            <a:endParaRPr lang="en-US"/>
          </a:p>
        </p:txBody>
      </p:sp>
    </p:spTree>
    <p:extLst>
      <p:ext uri="{BB962C8B-B14F-4D97-AF65-F5344CB8AC3E}">
        <p14:creationId xmlns:p14="http://schemas.microsoft.com/office/powerpoint/2010/main" val="2262237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10</a:t>
            </a:fld>
            <a:endParaRPr lang="en-US"/>
          </a:p>
        </p:txBody>
      </p:sp>
    </p:spTree>
    <p:extLst>
      <p:ext uri="{BB962C8B-B14F-4D97-AF65-F5344CB8AC3E}">
        <p14:creationId xmlns:p14="http://schemas.microsoft.com/office/powerpoint/2010/main" val="2606784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11</a:t>
            </a:fld>
            <a:endParaRPr lang="en-US"/>
          </a:p>
        </p:txBody>
      </p:sp>
    </p:spTree>
    <p:extLst>
      <p:ext uri="{BB962C8B-B14F-4D97-AF65-F5344CB8AC3E}">
        <p14:creationId xmlns:p14="http://schemas.microsoft.com/office/powerpoint/2010/main" val="104283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12</a:t>
            </a:fld>
            <a:endParaRPr lang="en-US"/>
          </a:p>
        </p:txBody>
      </p:sp>
    </p:spTree>
    <p:extLst>
      <p:ext uri="{BB962C8B-B14F-4D97-AF65-F5344CB8AC3E}">
        <p14:creationId xmlns:p14="http://schemas.microsoft.com/office/powerpoint/2010/main" val="2772003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13</a:t>
            </a:fld>
            <a:endParaRPr lang="en-US"/>
          </a:p>
        </p:txBody>
      </p:sp>
    </p:spTree>
    <p:extLst>
      <p:ext uri="{BB962C8B-B14F-4D97-AF65-F5344CB8AC3E}">
        <p14:creationId xmlns:p14="http://schemas.microsoft.com/office/powerpoint/2010/main" val="2420958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14</a:t>
            </a:fld>
            <a:endParaRPr lang="en-US"/>
          </a:p>
        </p:txBody>
      </p:sp>
    </p:spTree>
    <p:extLst>
      <p:ext uri="{BB962C8B-B14F-4D97-AF65-F5344CB8AC3E}">
        <p14:creationId xmlns:p14="http://schemas.microsoft.com/office/powerpoint/2010/main" val="715961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15</a:t>
            </a:fld>
            <a:endParaRPr lang="en-US"/>
          </a:p>
        </p:txBody>
      </p:sp>
    </p:spTree>
    <p:extLst>
      <p:ext uri="{BB962C8B-B14F-4D97-AF65-F5344CB8AC3E}">
        <p14:creationId xmlns:p14="http://schemas.microsoft.com/office/powerpoint/2010/main" val="1230106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16</a:t>
            </a:fld>
            <a:endParaRPr lang="en-US"/>
          </a:p>
        </p:txBody>
      </p:sp>
    </p:spTree>
    <p:extLst>
      <p:ext uri="{BB962C8B-B14F-4D97-AF65-F5344CB8AC3E}">
        <p14:creationId xmlns:p14="http://schemas.microsoft.com/office/powerpoint/2010/main" val="1407651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17</a:t>
            </a:fld>
            <a:endParaRPr lang="en-US"/>
          </a:p>
        </p:txBody>
      </p:sp>
    </p:spTree>
    <p:extLst>
      <p:ext uri="{BB962C8B-B14F-4D97-AF65-F5344CB8AC3E}">
        <p14:creationId xmlns:p14="http://schemas.microsoft.com/office/powerpoint/2010/main" val="2981116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18</a:t>
            </a:fld>
            <a:endParaRPr lang="en-US"/>
          </a:p>
        </p:txBody>
      </p:sp>
    </p:spTree>
    <p:extLst>
      <p:ext uri="{BB962C8B-B14F-4D97-AF65-F5344CB8AC3E}">
        <p14:creationId xmlns:p14="http://schemas.microsoft.com/office/powerpoint/2010/main" val="2885649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19</a:t>
            </a:fld>
            <a:endParaRPr lang="en-US"/>
          </a:p>
        </p:txBody>
      </p:sp>
    </p:spTree>
    <p:extLst>
      <p:ext uri="{BB962C8B-B14F-4D97-AF65-F5344CB8AC3E}">
        <p14:creationId xmlns:p14="http://schemas.microsoft.com/office/powerpoint/2010/main" val="43151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a:t>
            </a:fld>
            <a:endParaRPr lang="en-US"/>
          </a:p>
        </p:txBody>
      </p:sp>
    </p:spTree>
    <p:extLst>
      <p:ext uri="{BB962C8B-B14F-4D97-AF65-F5344CB8AC3E}">
        <p14:creationId xmlns:p14="http://schemas.microsoft.com/office/powerpoint/2010/main" val="4284577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20</a:t>
            </a:fld>
            <a:endParaRPr lang="en-US"/>
          </a:p>
        </p:txBody>
      </p:sp>
    </p:spTree>
    <p:extLst>
      <p:ext uri="{BB962C8B-B14F-4D97-AF65-F5344CB8AC3E}">
        <p14:creationId xmlns:p14="http://schemas.microsoft.com/office/powerpoint/2010/main" val="3219133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21</a:t>
            </a:fld>
            <a:endParaRPr lang="en-US"/>
          </a:p>
        </p:txBody>
      </p:sp>
    </p:spTree>
    <p:extLst>
      <p:ext uri="{BB962C8B-B14F-4D97-AF65-F5344CB8AC3E}">
        <p14:creationId xmlns:p14="http://schemas.microsoft.com/office/powerpoint/2010/main" val="297428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3</a:t>
            </a:fld>
            <a:endParaRPr lang="en-US"/>
          </a:p>
        </p:txBody>
      </p:sp>
    </p:spTree>
    <p:extLst>
      <p:ext uri="{BB962C8B-B14F-4D97-AF65-F5344CB8AC3E}">
        <p14:creationId xmlns:p14="http://schemas.microsoft.com/office/powerpoint/2010/main" val="2955961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4</a:t>
            </a:fld>
            <a:endParaRPr lang="en-US"/>
          </a:p>
        </p:txBody>
      </p:sp>
    </p:spTree>
    <p:extLst>
      <p:ext uri="{BB962C8B-B14F-4D97-AF65-F5344CB8AC3E}">
        <p14:creationId xmlns:p14="http://schemas.microsoft.com/office/powerpoint/2010/main" val="398230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5</a:t>
            </a:fld>
            <a:endParaRPr lang="en-US"/>
          </a:p>
        </p:txBody>
      </p:sp>
    </p:spTree>
    <p:extLst>
      <p:ext uri="{BB962C8B-B14F-4D97-AF65-F5344CB8AC3E}">
        <p14:creationId xmlns:p14="http://schemas.microsoft.com/office/powerpoint/2010/main" val="149161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6</a:t>
            </a:fld>
            <a:endParaRPr lang="en-US"/>
          </a:p>
        </p:txBody>
      </p:sp>
    </p:spTree>
    <p:extLst>
      <p:ext uri="{BB962C8B-B14F-4D97-AF65-F5344CB8AC3E}">
        <p14:creationId xmlns:p14="http://schemas.microsoft.com/office/powerpoint/2010/main" val="3601869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7</a:t>
            </a:fld>
            <a:endParaRPr lang="en-US"/>
          </a:p>
        </p:txBody>
      </p:sp>
    </p:spTree>
    <p:extLst>
      <p:ext uri="{BB962C8B-B14F-4D97-AF65-F5344CB8AC3E}">
        <p14:creationId xmlns:p14="http://schemas.microsoft.com/office/powerpoint/2010/main" val="41496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8</a:t>
            </a:fld>
            <a:endParaRPr lang="en-US"/>
          </a:p>
        </p:txBody>
      </p:sp>
    </p:spTree>
    <p:extLst>
      <p:ext uri="{BB962C8B-B14F-4D97-AF65-F5344CB8AC3E}">
        <p14:creationId xmlns:p14="http://schemas.microsoft.com/office/powerpoint/2010/main" val="3806669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9</a:t>
            </a:fld>
            <a:endParaRPr lang="en-US"/>
          </a:p>
        </p:txBody>
      </p:sp>
    </p:spTree>
    <p:extLst>
      <p:ext uri="{BB962C8B-B14F-4D97-AF65-F5344CB8AC3E}">
        <p14:creationId xmlns:p14="http://schemas.microsoft.com/office/powerpoint/2010/main" val="301436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9AAE65A0-85CA-4BCE-9790-8A5216529C19}" type="datetime4">
              <a:rPr lang="en-US" smtClean="0"/>
              <a:t>August 24,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80E6CB4-FB72-4D1E-82BE-D6EF5786819B}" type="datetime4">
              <a:rPr lang="en-US" smtClean="0"/>
              <a:t>August 24,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B9E8D0D-915A-4168-8D03-6B75BD9CD683}" type="datetime4">
              <a:rPr lang="en-US" smtClean="0"/>
              <a:t>August 24,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B5264C-D32D-4CB0-B5A7-5642DD051D1E}" type="datetime4">
              <a:rPr lang="en-US" smtClean="0"/>
              <a:t>August 24,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06658568-E043-4B20-8116-563DC26D6262}" type="datetime4">
              <a:rPr lang="en-US" smtClean="0"/>
              <a:t>August 24, 2017</a:t>
            </a:fld>
            <a:endParaRPr lang="en-US" dirty="0"/>
          </a:p>
        </p:txBody>
      </p:sp>
      <p:sp>
        <p:nvSpPr>
          <p:cNvPr id="5" name="Footer Placeholder 4"/>
          <p:cNvSpPr>
            <a:spLocks noGrp="1"/>
          </p:cNvSpPr>
          <p:nvPr>
            <p:ph type="ftr" sz="quarter" idx="3"/>
          </p:nvPr>
        </p:nvSpPr>
        <p:spPr>
          <a:xfrm>
            <a:off x="457200" y="6492875"/>
            <a:ext cx="7690022" cy="283845"/>
          </a:xfrm>
          <a:prstGeom prst="rect">
            <a:avLst/>
          </a:prstGeom>
        </p:spPr>
        <p:txBody>
          <a:bodyPr vert="horz" lIns="91440" tIns="45720" rIns="91440" bIns="45720" rtlCol="0" anchor="t"/>
          <a:lstStyle>
            <a:lvl1pPr algn="l">
              <a:defRPr sz="800">
                <a:solidFill>
                  <a:schemeClr val="tx1"/>
                </a:solidFill>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Psychology"/>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3676"/>
            <a:ext cx="9144000" cy="677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16 THERAPY AND TREATMENT</a:t>
            </a:r>
          </a:p>
          <a:p>
            <a:pPr algn="ctr"/>
            <a:r>
              <a:rPr lang="en-US" sz="1600" cap="none" dirty="0">
                <a:solidFill>
                  <a:schemeClr val="tx1"/>
                </a:solidFill>
                <a:latin typeface="+mn-lt"/>
              </a:rPr>
              <a:t>PowerPoint Image Slideshow</a:t>
            </a:r>
          </a:p>
        </p:txBody>
      </p:sp>
      <p:sp>
        <p:nvSpPr>
          <p:cNvPr id="2" name="Title"/>
          <p:cNvSpPr>
            <a:spLocks noGrp="1"/>
          </p:cNvSpPr>
          <p:nvPr>
            <p:ph type="title" idx="4294967295"/>
          </p:nvPr>
        </p:nvSpPr>
        <p:spPr>
          <a:xfrm>
            <a:off x="0" y="756020"/>
            <a:ext cx="9144000" cy="673761"/>
          </a:xfrm>
        </p:spPr>
        <p:txBody>
          <a:bodyPr>
            <a:normAutofit/>
          </a:bodyPr>
          <a:lstStyle/>
          <a:p>
            <a:pPr algn="ctr"/>
            <a:r>
              <a:rPr lang="en-US" sz="3600" dirty="0"/>
              <a:t>Psychology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This is the famous couch in Freud’s consulting room. Patients were instructed to lie comfortably on the couch and to face away from Freud in order to feel less inhibited and to help them focus. Today, a psychotherapy patient is not likely to lie on a couch; instead he is more likely to sit facing the therapist (</a:t>
            </a:r>
            <a:r>
              <a:rPr lang="en-US" sz="1600" dirty="0" err="1"/>
              <a:t>Prochaska</a:t>
            </a:r>
            <a:r>
              <a:rPr lang="en-US" sz="1600" dirty="0"/>
              <a:t> &amp; Norcross, </a:t>
            </a:r>
            <a:r>
              <a:rPr lang="it-IT" sz="1600" dirty="0"/>
              <a:t>2010). (credit: Robert </a:t>
            </a:r>
            <a:r>
              <a:rPr lang="it-IT" sz="1600" dirty="0" err="1"/>
              <a:t>Huffstutter</a:t>
            </a:r>
            <a:r>
              <a:rPr lang="it-IT" sz="1600" dirty="0"/>
              <a:t>)</a:t>
            </a:r>
            <a:endParaRPr lang="en-US" sz="1600" dirty="0"/>
          </a:p>
        </p:txBody>
      </p:sp>
      <p:pic>
        <p:nvPicPr>
          <p:cNvPr id="2" name="Figure" descr="This photograph shows what Freud's famous psychoanalytic couch looked like. The couch is draped in tapestries and pillows, and the room is decorated with sculptures, books and pictures on the wall."/>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475" r="-3647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16.9</a:t>
            </a:r>
          </a:p>
        </p:txBody>
      </p:sp>
    </p:spTree>
    <p:extLst>
      <p:ext uri="{BB962C8B-B14F-4D97-AF65-F5344CB8AC3E}">
        <p14:creationId xmlns:p14="http://schemas.microsoft.com/office/powerpoint/2010/main" val="384761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type of play therapy is known as </a:t>
            </a:r>
            <a:r>
              <a:rPr lang="en-US" sz="1600" dirty="0" err="1"/>
              <a:t>sandplay</a:t>
            </a:r>
            <a:r>
              <a:rPr lang="en-US" sz="1600" dirty="0"/>
              <a:t> or </a:t>
            </a:r>
            <a:r>
              <a:rPr lang="en-US" sz="1600" dirty="0" err="1"/>
              <a:t>sandtray</a:t>
            </a:r>
            <a:r>
              <a:rPr lang="en-US" sz="1600" dirty="0"/>
              <a:t> therapy. Children can set up a three dimensional world using various figures and objects that correspond to their inner state (</a:t>
            </a:r>
            <a:r>
              <a:rPr lang="en-US" sz="1600" dirty="0" err="1"/>
              <a:t>Kalff</a:t>
            </a:r>
            <a:r>
              <a:rPr lang="en-US" sz="1600" dirty="0"/>
              <a:t>, 1991). (credit: Kristina Walter)</a:t>
            </a:r>
          </a:p>
        </p:txBody>
      </p:sp>
      <p:pic>
        <p:nvPicPr>
          <p:cNvPr id="2" name="Figure" descr="This photograph shows a person playing with objects in a small box filled with sand. The person is organizing these objects and small play figures in a form of treatment called sandplay."/>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906" r="-2690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16.10</a:t>
            </a:r>
          </a:p>
        </p:txBody>
      </p:sp>
    </p:spTree>
    <p:extLst>
      <p:ext uri="{BB962C8B-B14F-4D97-AF65-F5344CB8AC3E}">
        <p14:creationId xmlns:p14="http://schemas.microsoft.com/office/powerpoint/2010/main" val="1905388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200" y="6492875"/>
            <a:ext cx="769002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Exposure therapy seeks to change the response to a conditioned stimulus (CS). An unconditioned stimulus is presented over and over just after the presentation of the conditioned stimulus. This figure shows conditioning as conducted in Mary Cover Jones’ 1924 study.</a:t>
            </a:r>
          </a:p>
        </p:txBody>
      </p:sp>
      <p:pic>
        <p:nvPicPr>
          <p:cNvPr id="2" name="Figure" descr="This figure, titled &quot;Exposure Therapy,&quot; illustrates the exposure therapy strategy of Mary Cover Jones to rid a person of the fear of rabbits. The first of four levels depicts an image of a person and a rabbit with an equals sign between them. Under the rabbit reads &quot;conditioned stimulus (CS),&quot; and under the person reads &quot;fear of rabbits.&quot; The second level depicts an image of milk and cookies, labeled &quot;unconditioned stimulus (US),&quot; and on the other side of an equals sign there is a picture of the same person labeled &quot;unconditioned response (UR).&quot; The third level shows the milk and cookies, labeled &quot;unconditioned stimulus (US),&quot; and rabbit, labeled &quot;conditioned stimulus (CS),&quot; to the left and right of a plus sign, with the person on the other side of an equals sign. The label &quot;unconditioned response (UR) is below the person.&quot; The final level shows the person and the rabbit separated by an equals sign. This time the rabbit is labeled &quot;conditioned stimulus (CS)&quot; and the person is labeled &quot;conditioned response (CR).&quo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4348" b="-4348"/>
          <a:stretch>
            <a:fillRect/>
          </a:stretch>
        </p:blipFill>
        <p:spPr>
          <a:xfrm>
            <a:off x="4489450" y="1108075"/>
            <a:ext cx="4030663" cy="5256213"/>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5" name="Figure Number"/>
          <p:cNvSpPr>
            <a:spLocks noGrp="1"/>
          </p:cNvSpPr>
          <p:nvPr>
            <p:ph type="title"/>
          </p:nvPr>
        </p:nvSpPr>
        <p:spPr/>
        <p:txBody>
          <a:bodyPr>
            <a:normAutofit/>
          </a:bodyPr>
          <a:lstStyle/>
          <a:p>
            <a:pPr algn="r"/>
            <a:r>
              <a:rPr lang="en-US" sz="2400" dirty="0">
                <a:solidFill>
                  <a:srgbClr val="6CB255"/>
                </a:solidFill>
              </a:rPr>
              <a:t>Figure 16.11</a:t>
            </a:r>
          </a:p>
        </p:txBody>
      </p:sp>
    </p:spTree>
    <p:extLst>
      <p:ext uri="{BB962C8B-B14F-4D97-AF65-F5344CB8AC3E}">
        <p14:creationId xmlns:p14="http://schemas.microsoft.com/office/powerpoint/2010/main" val="387009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This person suffers from arachnophobia (fear of spiders). Through exposure therapy he is learning how to face his fear in a controlled, therapeutic setting. (credit: “</a:t>
            </a:r>
            <a:r>
              <a:rPr lang="en-US" sz="1600" dirty="0" err="1"/>
              <a:t>GollyGforce</a:t>
            </a:r>
            <a:r>
              <a:rPr lang="en-US" sz="1600" dirty="0"/>
              <a:t> – Living My Worst Nightmare”/Flickr)</a:t>
            </a:r>
          </a:p>
        </p:txBody>
      </p:sp>
      <p:pic>
        <p:nvPicPr>
          <p:cNvPr id="2" name="Figure" descr="A close-up picture of a very large spider on a person's arm is shown. The person is using its other hand to hold up two of the spider's leg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906" r="-2690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16.12</a:t>
            </a:r>
          </a:p>
        </p:txBody>
      </p:sp>
    </p:spTree>
    <p:extLst>
      <p:ext uri="{BB962C8B-B14F-4D97-AF65-F5344CB8AC3E}">
        <p14:creationId xmlns:p14="http://schemas.microsoft.com/office/powerpoint/2010/main" val="100169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Your emotional reactions are the result of your thoughts about the situation rather than the situation itself. For instance, if you consistently interpret events and emotions around the themes of loss and defeat, then you are likely to be depressed. Through therapy, you can learn more logical ways to interpret situations.</a:t>
            </a:r>
          </a:p>
        </p:txBody>
      </p:sp>
      <p:pic>
        <p:nvPicPr>
          <p:cNvPr id="2" name="Figure" descr="This graphic depicts two three-box flowcharts showing reactions to failing a test. The first flowchart flows from &quot;Failed test&quot; to &quot;Internal beliefs: I'm worthless and stupid&quot; to &quot;Depression.&quot; The second flowchart flows from &quot;Failed test&quot; to &quot;Internal beliefs: I'm smart, but I didn't study for this test. I can do better.&quot; to &quot;No depression.&quot;"/>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57199" y="1212410"/>
            <a:ext cx="8062913" cy="3320023"/>
          </a:xfrm>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16.13</a:t>
            </a:r>
          </a:p>
        </p:txBody>
      </p:sp>
    </p:spTree>
    <p:extLst>
      <p:ext uri="{BB962C8B-B14F-4D97-AF65-F5344CB8AC3E}">
        <p14:creationId xmlns:p14="http://schemas.microsoft.com/office/powerpoint/2010/main" val="3015880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Therapy may occur </a:t>
            </a:r>
            <a:r>
              <a:rPr lang="en-US" sz="1600" dirty="0">
                <a:solidFill>
                  <a:srgbClr val="72A510"/>
                </a:solidFill>
              </a:rPr>
              <a:t>(a) </a:t>
            </a:r>
            <a:r>
              <a:rPr lang="en-US" sz="1600" dirty="0"/>
              <a:t>one-on-one between a therapist and client, or </a:t>
            </a:r>
            <a:r>
              <a:rPr lang="en-US" sz="1600" dirty="0">
                <a:solidFill>
                  <a:srgbClr val="72A510"/>
                </a:solidFill>
              </a:rPr>
              <a:t>(b) </a:t>
            </a:r>
            <a:r>
              <a:rPr lang="en-US" sz="1600" dirty="0"/>
              <a:t>in a group setting. (credit a: modification of work by Connor Ashleigh, </a:t>
            </a:r>
            <a:r>
              <a:rPr lang="en-US" sz="1600" dirty="0" err="1"/>
              <a:t>AusAID</a:t>
            </a:r>
            <a:r>
              <a:rPr lang="en-US" sz="1600" dirty="0"/>
              <a:t>/Department of Foreign Affairs and Trade)</a:t>
            </a:r>
          </a:p>
        </p:txBody>
      </p:sp>
      <p:pic>
        <p:nvPicPr>
          <p:cNvPr id="2" name="Figure" descr="Two photographs are shown. Photograph A depicts two people in conversation. Photograph B depicts a large group of people sitting in a circle on the beach."/>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780" b="-978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16.14</a:t>
            </a:r>
          </a:p>
        </p:txBody>
      </p:sp>
    </p:spTree>
    <p:extLst>
      <p:ext uri="{BB962C8B-B14F-4D97-AF65-F5344CB8AC3E}">
        <p14:creationId xmlns:p14="http://schemas.microsoft.com/office/powerpoint/2010/main" val="526720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200" y="6492875"/>
            <a:ext cx="769002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In an individual therapy session, a client works one-on-one with a trained therapist. (credit: Alan Cleaver)</a:t>
            </a:r>
          </a:p>
        </p:txBody>
      </p:sp>
      <p:pic>
        <p:nvPicPr>
          <p:cNvPr id="2" name="Figure" descr="A photograph depicting a woman in a therapy session with her therapist is show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358" r="-7358"/>
          <a:stretch>
            <a:fillRect/>
          </a:stretch>
        </p:blipFill>
        <p:spPr>
          <a:xfrm>
            <a:off x="457200" y="1108075"/>
            <a:ext cx="4032250" cy="5256213"/>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16.15</a:t>
            </a:r>
          </a:p>
        </p:txBody>
      </p:sp>
    </p:spTree>
    <p:extLst>
      <p:ext uri="{BB962C8B-B14F-4D97-AF65-F5344CB8AC3E}">
        <p14:creationId xmlns:p14="http://schemas.microsoft.com/office/powerpoint/2010/main" val="424878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In group therapy, usually 5–10 people meet with a trained therapist to discuss a common issue such as divorce, grief, an eating disorder, substance abuse, or anger management. (credit: Cory </a:t>
            </a:r>
            <a:r>
              <a:rPr lang="en-US" sz="1600" dirty="0" err="1"/>
              <a:t>Zanker</a:t>
            </a:r>
            <a:r>
              <a:rPr lang="en-US" sz="1600" dirty="0"/>
              <a:t>)</a:t>
            </a:r>
          </a:p>
        </p:txBody>
      </p:sp>
      <p:pic>
        <p:nvPicPr>
          <p:cNvPr id="2" name="Figure" descr="A group of people arranged in a circle having a conversation is show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867" r="-26867"/>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16.16</a:t>
            </a:r>
          </a:p>
        </p:txBody>
      </p:sp>
    </p:spTree>
    <p:extLst>
      <p:ext uri="{BB962C8B-B14F-4D97-AF65-F5344CB8AC3E}">
        <p14:creationId xmlns:p14="http://schemas.microsoft.com/office/powerpoint/2010/main" val="209373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In couples counseling, a therapist helps people work on their relationship. (credit: Cory </a:t>
            </a:r>
            <a:r>
              <a:rPr lang="en-US" sz="1600" dirty="0" err="1"/>
              <a:t>Zanker</a:t>
            </a:r>
            <a:r>
              <a:rPr lang="en-US" sz="1600" dirty="0"/>
              <a:t>)</a:t>
            </a:r>
          </a:p>
        </p:txBody>
      </p:sp>
      <p:pic>
        <p:nvPicPr>
          <p:cNvPr id="2" name="Figure" descr="A photograph shows two people talking to a third person."/>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6729" r="-26729"/>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16.17</a:t>
            </a:r>
          </a:p>
        </p:txBody>
      </p:sp>
    </p:spTree>
    <p:extLst>
      <p:ext uri="{BB962C8B-B14F-4D97-AF65-F5344CB8AC3E}">
        <p14:creationId xmlns:p14="http://schemas.microsoft.com/office/powerpoint/2010/main" val="265789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National Survey on Drug Use and Health shows trends in prevalence of various drugs for ages 12–17, 18–25, and 26 or older.</a:t>
            </a:r>
          </a:p>
        </p:txBody>
      </p:sp>
      <p:pic>
        <p:nvPicPr>
          <p:cNvPr id="2" name="Figure" descr="A chart labeled &quot;Prevalence of Drug Use by Age Group&quot; graphs &quot;Age (years)&quot; on the x axis and &quot;Percentage of use&quot; on the y axis. Note that the following percentages are estimates. According to this chart, 10 percent of people in the age range of 12–17 use illicit drugs, compared to 22 percent usage in the age range of 18–25, and 7 percent usage in the age range of 26 and older. 7.5 percent of people in the age range of 12–17 use marijuana, compared to 18 percent usage in the age range of 18–25, and 5 percent usage in the age range of 26 and older. 3 percent of people in the age range of 12–17 use psychotherapeutics, compared to 6 percent usage in the age range of 18–25, and 2.5 percent usage in the age range of 26 and older. 1 percent of people in the age range of 12–17 use inhalants. This number steadily drops off to 0 percent in the 26 and older age group. 1 percent of people in the age range of 12–17 use hallucinogens, compared to 2.5 percent usage in the age range of 18–25, and almost 0 percent usage in the age range of 26 and older. Cocaine use in the age range of 18–25 is around 2 percent, and it drops off to nearly 0 percent by the age range of 26 and olde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7967" r="-47967"/>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16.18</a:t>
            </a:r>
          </a:p>
        </p:txBody>
      </p:sp>
    </p:spTree>
    <p:extLst>
      <p:ext uri="{BB962C8B-B14F-4D97-AF65-F5344CB8AC3E}">
        <p14:creationId xmlns:p14="http://schemas.microsoft.com/office/powerpoint/2010/main" val="251639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Many forms of therapy have been developed to treat a wide array of problems. These marines who served in Iraq and Afghanistan, together with community mental health volunteers, are part of the Ocean Therapy program at Camp Pendleton, a program in which learning to surf is combined with group discussions. The program helps vets recover, especially vets who suffer from post-traumatic stress disorder (PTSD).</a:t>
            </a:r>
          </a:p>
        </p:txBody>
      </p:sp>
      <p:pic>
        <p:nvPicPr>
          <p:cNvPr id="2" name="Figure" descr="This photo depicts a large group of people sitting in a circle on the beach."/>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3911" r="-1391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16.1</a:t>
            </a:r>
          </a:p>
        </p:txBody>
      </p:sp>
    </p:spTree>
    <p:extLst>
      <p:ext uri="{BB962C8B-B14F-4D97-AF65-F5344CB8AC3E}">
        <p14:creationId xmlns:p14="http://schemas.microsoft.com/office/powerpoint/2010/main" val="3417618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Substance use and abuse costs the United States over $600 billion a year (NIDA, 2012). This addict is using heroin. (credit: "</a:t>
            </a:r>
            <a:r>
              <a:rPr lang="en-US" sz="1600" dirty="0" err="1"/>
              <a:t>jellymc</a:t>
            </a:r>
            <a:r>
              <a:rPr lang="en-US" sz="1600" dirty="0"/>
              <a:t> - </a:t>
            </a:r>
            <a:r>
              <a:rPr lang="en-US" sz="1600" dirty="0" err="1"/>
              <a:t>urbansnaps</a:t>
            </a:r>
            <a:r>
              <a:rPr lang="en-US" sz="1600" dirty="0"/>
              <a:t>"/Flickr)</a:t>
            </a:r>
          </a:p>
        </p:txBody>
      </p:sp>
      <p:pic>
        <p:nvPicPr>
          <p:cNvPr id="2" name="Figure" descr="A photograph shows a person injecting heroin intravenously with a hypodermic needle into her ankl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387" r="-36387"/>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16.19</a:t>
            </a:r>
          </a:p>
        </p:txBody>
      </p:sp>
    </p:spTree>
    <p:extLst>
      <p:ext uri="{BB962C8B-B14F-4D97-AF65-F5344CB8AC3E}">
        <p14:creationId xmlns:p14="http://schemas.microsoft.com/office/powerpoint/2010/main" val="161210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77500" lnSpcReduction="20000"/>
          </a:bodyPr>
          <a:lstStyle/>
          <a:p>
            <a:r>
              <a:rPr lang="en-US" sz="1600" dirty="0"/>
              <a:t>How do your cultural and religious beliefs affect your attitude toward mental health treatment? (credit “top-left”: modification of work by </a:t>
            </a:r>
            <a:r>
              <a:rPr lang="en-US" sz="1600" dirty="0" err="1"/>
              <a:t>Staffan</a:t>
            </a:r>
            <a:r>
              <a:rPr lang="en-US" sz="1600" dirty="0"/>
              <a:t> </a:t>
            </a:r>
            <a:r>
              <a:rPr lang="en-US" sz="1600" dirty="0" err="1"/>
              <a:t>Scherz</a:t>
            </a:r>
            <a:r>
              <a:rPr lang="en-US" sz="1600" dirty="0"/>
              <a:t>; credit “top-left-middle”: modification of work by Alejandra Quintero </a:t>
            </a:r>
            <a:r>
              <a:rPr lang="pt-BR" sz="1600" dirty="0" err="1"/>
              <a:t>Sinisterra</a:t>
            </a:r>
            <a:r>
              <a:rPr lang="pt-BR" sz="1600" dirty="0"/>
              <a:t>; </a:t>
            </a:r>
            <a:r>
              <a:rPr lang="pt-BR" sz="1600" dirty="0" err="1"/>
              <a:t>credit</a:t>
            </a:r>
            <a:r>
              <a:rPr lang="pt-BR" sz="1600" dirty="0"/>
              <a:t> “top-</a:t>
            </a:r>
            <a:r>
              <a:rPr lang="pt-BR" sz="1600" dirty="0" err="1"/>
              <a:t>right</a:t>
            </a:r>
            <a:r>
              <a:rPr lang="pt-BR" sz="1600" dirty="0"/>
              <a:t>-</a:t>
            </a:r>
            <a:r>
              <a:rPr lang="pt-BR" sz="1600" dirty="0" err="1"/>
              <a:t>middle</a:t>
            </a:r>
            <a:r>
              <a:rPr lang="pt-BR" sz="1600" dirty="0"/>
              <a:t>”: </a:t>
            </a:r>
            <a:r>
              <a:rPr lang="pt-BR" sz="1600" dirty="0" err="1"/>
              <a:t>modification</a:t>
            </a:r>
            <a:r>
              <a:rPr lang="pt-BR" sz="1600" dirty="0"/>
              <a:t> </a:t>
            </a:r>
            <a:r>
              <a:rPr lang="pt-BR" sz="1600" dirty="0" err="1"/>
              <a:t>of</a:t>
            </a:r>
            <a:r>
              <a:rPr lang="pt-BR" sz="1600" dirty="0"/>
              <a:t> </a:t>
            </a:r>
            <a:r>
              <a:rPr lang="pt-BR" sz="1600" dirty="0" err="1"/>
              <a:t>work</a:t>
            </a:r>
            <a:r>
              <a:rPr lang="pt-BR" sz="1600" dirty="0"/>
              <a:t> </a:t>
            </a:r>
            <a:r>
              <a:rPr lang="pt-BR" sz="1600" dirty="0" err="1"/>
              <a:t>by</a:t>
            </a:r>
            <a:r>
              <a:rPr lang="pt-BR" sz="1600" dirty="0"/>
              <a:t> Pedro Ribeiro Simões; </a:t>
            </a:r>
            <a:r>
              <a:rPr lang="pt-BR" sz="1600" dirty="0" err="1"/>
              <a:t>credit</a:t>
            </a:r>
            <a:r>
              <a:rPr lang="pt-BR" sz="1600" dirty="0"/>
              <a:t> “top-</a:t>
            </a:r>
            <a:r>
              <a:rPr lang="pt-BR" sz="1600" dirty="0" err="1"/>
              <a:t>right</a:t>
            </a:r>
            <a:r>
              <a:rPr lang="pt-BR" sz="1600" dirty="0"/>
              <a:t>”: </a:t>
            </a:r>
            <a:r>
              <a:rPr lang="pt-BR" sz="1600" dirty="0" err="1"/>
              <a:t>modification</a:t>
            </a:r>
            <a:r>
              <a:rPr lang="pt-BR" sz="1600" dirty="0"/>
              <a:t> </a:t>
            </a:r>
            <a:r>
              <a:rPr lang="pt-BR" sz="1600" dirty="0" err="1"/>
              <a:t>of</a:t>
            </a:r>
            <a:r>
              <a:rPr lang="pt-BR" sz="1600" dirty="0"/>
              <a:t> </a:t>
            </a:r>
            <a:r>
              <a:rPr lang="en-US" sz="1600" dirty="0"/>
              <a:t>work by Agustin Ruiz; credit “bottom-left”: modification of work by Czech Provincial Reconstruction Team; credit “bottom-left-middle”: modification of work by Arian </a:t>
            </a:r>
            <a:r>
              <a:rPr lang="en-US" sz="1600" dirty="0" err="1"/>
              <a:t>Zwegers</a:t>
            </a:r>
            <a:r>
              <a:rPr lang="en-US" sz="1600" dirty="0"/>
              <a:t>; credit “bottom-right-middle”: modification of work by “</a:t>
            </a:r>
            <a:r>
              <a:rPr lang="en-US" sz="1600" dirty="0" err="1"/>
              <a:t>Wonderlane</a:t>
            </a:r>
            <a:r>
              <a:rPr lang="en-US" sz="1600" dirty="0"/>
              <a:t>”/Flickr; credit “bottom-right”: modification of work by Shiraz </a:t>
            </a:r>
            <a:r>
              <a:rPr lang="en-US" sz="1600" dirty="0" err="1"/>
              <a:t>Chanawala</a:t>
            </a:r>
            <a:r>
              <a:rPr lang="en-US" sz="1600" dirty="0"/>
              <a:t>)</a:t>
            </a:r>
          </a:p>
        </p:txBody>
      </p:sp>
      <p:pic>
        <p:nvPicPr>
          <p:cNvPr id="2" name="Figure" descr="The image is a collage containing images of various people of different cultures, ages, and ethnicities, engaged in various cultural and daily activitie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14519" b="-14519"/>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457200" y="231801"/>
            <a:ext cx="8062912" cy="659535"/>
          </a:xfrm>
        </p:spPr>
        <p:txBody>
          <a:bodyPr/>
          <a:lstStyle/>
          <a:p>
            <a:r>
              <a:rPr lang="en-US" dirty="0"/>
              <a:t>Figure 16.20</a:t>
            </a:r>
          </a:p>
        </p:txBody>
      </p:sp>
    </p:spTree>
    <p:extLst>
      <p:ext uri="{BB962C8B-B14F-4D97-AF65-F5344CB8AC3E}">
        <p14:creationId xmlns:p14="http://schemas.microsoft.com/office/powerpoint/2010/main" val="371700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percentage of adults who received mental health treatment in 2004–2008 is shown. Adults seeking treatment increased slightly from 2004 to 2008.</a:t>
            </a:r>
          </a:p>
        </p:txBody>
      </p:sp>
      <p:pic>
        <p:nvPicPr>
          <p:cNvPr id="2" name="Figure" descr="A bar graph is titled &quot;U.S. Adult Mental Health Treatment, 2004–2008.&quot; Below this title the source is given: &quot;National Institute of Mental Health, n.d.-b&quot; The x axis is labeled &quot;Year,&quot; and the y axis is labeled &quot;Percent of adults.&quot; In the years 2004, 2005 and 2006, the percentage of adults who received treatment hovered at 13 percent or just below. For the years 2007 and 2008, the percentage rose slightly closer to 14 percen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7673" r="-37673"/>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16.2</a:t>
            </a:r>
          </a:p>
        </p:txBody>
      </p:sp>
    </p:spTree>
    <p:extLst>
      <p:ext uri="{BB962C8B-B14F-4D97-AF65-F5344CB8AC3E}">
        <p14:creationId xmlns:p14="http://schemas.microsoft.com/office/powerpoint/2010/main" val="1287922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About one-third to one-half of U.S. adolescents (ages 8–15) with mental disorders receive treatment, with behavior-related disorders more likely to be treated.</a:t>
            </a:r>
          </a:p>
        </p:txBody>
      </p:sp>
      <p:pic>
        <p:nvPicPr>
          <p:cNvPr id="2" name="Figure" descr="A bar graph is titled &quot;U.S. Child Mental Health Treatment (Ages 8–15).&quot; Below this title the source is given: &quot;National Institute of Mental Health, n.d.-c&quot; The x axis is labeled &quot;Type of disorder,&quot; and the y axis is labeled &quot;Percent with disorder.&quot; For children diagnosed with &quot;Anxiety disorders,&quot; around 32 percent receive treatment. For &quot;Mood disorder,&quot; around 42 percent receive treatment. For &quot;Conduct disorder,&quot; around 46 percent receive treatment. For &quot;ADHD,&quot; around 48 percent receive treatment. For &quot;Any disorder,&quot; around 50 percent receive treatmen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9015" r="-1901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16.3</a:t>
            </a:r>
          </a:p>
        </p:txBody>
      </p:sp>
    </p:spTree>
    <p:extLst>
      <p:ext uri="{BB962C8B-B14F-4D97-AF65-F5344CB8AC3E}">
        <p14:creationId xmlns:p14="http://schemas.microsoft.com/office/powerpoint/2010/main" val="3417618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This painting by Francisco Goya, called </a:t>
            </a:r>
            <a:r>
              <a:rPr lang="en-US" sz="1600" i="1" dirty="0"/>
              <a:t>The Madhouse</a:t>
            </a:r>
            <a:r>
              <a:rPr lang="en-US" sz="1600" dirty="0"/>
              <a:t>, depicts a mental asylum and its inhabitants in the early 1800s. It portrays those with psychological disorders as victims.</a:t>
            </a:r>
          </a:p>
        </p:txBody>
      </p:sp>
      <p:pic>
        <p:nvPicPr>
          <p:cNvPr id="2" name="Figure" descr="A painting depicts the inside of a mental asylum in the early 1800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6772" r="-46772"/>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16.4</a:t>
            </a:r>
          </a:p>
        </p:txBody>
      </p:sp>
    </p:spTree>
    <p:extLst>
      <p:ext uri="{BB962C8B-B14F-4D97-AF65-F5344CB8AC3E}">
        <p14:creationId xmlns:p14="http://schemas.microsoft.com/office/powerpoint/2010/main" val="3960709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painting by Tony Robert-</a:t>
            </a:r>
            <a:r>
              <a:rPr lang="en-US" sz="1600" dirty="0" err="1"/>
              <a:t>Fleury</a:t>
            </a:r>
            <a:r>
              <a:rPr lang="en-US" sz="1600" dirty="0"/>
              <a:t> depicts Dr. Philippe </a:t>
            </a:r>
            <a:r>
              <a:rPr lang="en-US" sz="1600" dirty="0" err="1"/>
              <a:t>Pinel</a:t>
            </a:r>
            <a:r>
              <a:rPr lang="en-US" sz="1600" dirty="0"/>
              <a:t> ordering the removal of chains from patients at the </a:t>
            </a:r>
            <a:r>
              <a:rPr lang="en-US" sz="1600" dirty="0" err="1"/>
              <a:t>Salpêtrière</a:t>
            </a:r>
            <a:r>
              <a:rPr lang="en-US" sz="1600" dirty="0"/>
              <a:t> asylum in Paris.</a:t>
            </a:r>
          </a:p>
        </p:txBody>
      </p:sp>
      <p:pic>
        <p:nvPicPr>
          <p:cNvPr id="2" name="Figure" descr="A painting, set inside an asylum, depicts a person removing the chains from a patient. There are several other people in the scene, but the focus is on these two character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9942" r="-29942"/>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16.5</a:t>
            </a:r>
          </a:p>
        </p:txBody>
      </p:sp>
    </p:spTree>
    <p:extLst>
      <p:ext uri="{BB962C8B-B14F-4D97-AF65-F5344CB8AC3E}">
        <p14:creationId xmlns:p14="http://schemas.microsoft.com/office/powerpoint/2010/main" val="175798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200" y="6492875"/>
            <a:ext cx="769002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Dorothea Dix was a social reformer who became an advocate for the indigent insane and was instrumental in creating the first American mental asylum. She did this by relentlessly lobbying state legislatures and Congress to set up and fund such institutions.</a:t>
            </a:r>
          </a:p>
        </p:txBody>
      </p:sp>
      <p:pic>
        <p:nvPicPr>
          <p:cNvPr id="2" name="Figure" descr="A portrait of Dorothea Dix is show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802" b="-1802"/>
          <a:stretch>
            <a:fillRect/>
          </a:stretch>
        </p:blipFill>
        <p:spPr>
          <a:xfrm>
            <a:off x="457200" y="1108075"/>
            <a:ext cx="4032250" cy="5256213"/>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16.6</a:t>
            </a:r>
          </a:p>
        </p:txBody>
      </p:sp>
    </p:spTree>
    <p:extLst>
      <p:ext uri="{BB962C8B-B14F-4D97-AF65-F5344CB8AC3E}">
        <p14:creationId xmlns:p14="http://schemas.microsoft.com/office/powerpoint/2010/main" val="1826573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Of the homeless individuals in U.S. shelters, about one-quarter have a severe mental illness (HUD, 2011).</a:t>
            </a:r>
            <a:endParaRPr lang="en-US" sz="1600" dirty="0">
              <a:solidFill>
                <a:srgbClr val="72A510"/>
              </a:solidFill>
            </a:endParaRPr>
          </a:p>
          <a:p>
            <a:pPr marL="342900" indent="-342900">
              <a:buAutoNum type="alphaLcParenBoth"/>
            </a:pPr>
            <a:r>
              <a:rPr lang="en-US" sz="1600" dirty="0"/>
              <a:t>Correctional institutions also report a high number of individuals living with mental illness. (credit a: modification of work by C.G.P. Grey; credit b: modification of work by Bart Everson)</a:t>
            </a:r>
          </a:p>
        </p:txBody>
      </p:sp>
      <p:pic>
        <p:nvPicPr>
          <p:cNvPr id="3" name="Figure" descr="Photograph A shows a person sitting on a bench slumped over. In the background an American flag hangs vertically. Photograph B shows a prison yard from afar. There are several people gathered around a basketball court."/>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300" r="-830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16.7</a:t>
            </a:r>
          </a:p>
        </p:txBody>
      </p:sp>
    </p:spTree>
    <p:extLst>
      <p:ext uri="{BB962C8B-B14F-4D97-AF65-F5344CB8AC3E}">
        <p14:creationId xmlns:p14="http://schemas.microsoft.com/office/powerpoint/2010/main" val="3644095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Therapy with children may involve play. (credit: “</a:t>
            </a:r>
            <a:r>
              <a:rPr lang="en-US" sz="1600" dirty="0" err="1"/>
              <a:t>LizMarie_AK</a:t>
            </a:r>
            <a:r>
              <a:rPr lang="en-US" sz="1600" dirty="0"/>
              <a:t>”/Flick4)</a:t>
            </a:r>
          </a:p>
        </p:txBody>
      </p:sp>
      <p:pic>
        <p:nvPicPr>
          <p:cNvPr id="2" name="Figure" descr="An adult and a small child are depicted sitting on a rug next to a toy hous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906" r="-2690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16.8</a:t>
            </a:r>
          </a:p>
        </p:txBody>
      </p:sp>
    </p:spTree>
    <p:extLst>
      <p:ext uri="{BB962C8B-B14F-4D97-AF65-F5344CB8AC3E}">
        <p14:creationId xmlns:p14="http://schemas.microsoft.com/office/powerpoint/2010/main" val="18217427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1537</TotalTime>
  <Words>2066</Words>
  <Application>Microsoft Office PowerPoint</Application>
  <PresentationFormat>On-screen Show (4:3)</PresentationFormat>
  <Paragraphs>85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Essential</vt:lpstr>
      <vt:lpstr>Psychology</vt:lpstr>
      <vt:lpstr>Figure 16.1</vt:lpstr>
      <vt:lpstr>Figure 16.2</vt:lpstr>
      <vt:lpstr>Figure 16.3</vt:lpstr>
      <vt:lpstr>Figure 16.4</vt:lpstr>
      <vt:lpstr>Figure 16.5</vt:lpstr>
      <vt:lpstr>Figure 16.6</vt:lpstr>
      <vt:lpstr>Figure 16.7</vt:lpstr>
      <vt:lpstr>Figure 16.8</vt:lpstr>
      <vt:lpstr>Figure 16.9</vt:lpstr>
      <vt:lpstr>Figure 16.10</vt:lpstr>
      <vt:lpstr>Figure 16.11</vt:lpstr>
      <vt:lpstr>Figure 16.12</vt:lpstr>
      <vt:lpstr>Figure 16.13</vt:lpstr>
      <vt:lpstr>Figure 16.14</vt:lpstr>
      <vt:lpstr>Figure 16.15</vt:lpstr>
      <vt:lpstr>Figure 16.16</vt:lpstr>
      <vt:lpstr>Figure 16.17</vt:lpstr>
      <vt:lpstr>Figure 16.18</vt:lpstr>
      <vt:lpstr>Figure 16.19</vt:lpstr>
      <vt:lpstr>Figure 16.20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 Chapter 16 - THERAPY AND TREATMENT</dc:title>
  <dc:creator>Spuddy McSpare</dc:creator>
  <cp:lastModifiedBy>ConversionPS</cp:lastModifiedBy>
  <cp:revision>174</cp:revision>
  <dcterms:created xsi:type="dcterms:W3CDTF">2012-06-04T02:13:36Z</dcterms:created>
  <dcterms:modified xsi:type="dcterms:W3CDTF">2017-08-24T16:32:52Z</dcterms:modified>
</cp:coreProperties>
</file>