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3"/>
  </p:notesMasterIdLst>
  <p:handoutMasterIdLst>
    <p:handoutMasterId r:id="rId24"/>
  </p:handoutMasterIdLst>
  <p:sldIdLst>
    <p:sldId id="256" r:id="rId2"/>
    <p:sldId id="370" r:id="rId3"/>
    <p:sldId id="277" r:id="rId4"/>
    <p:sldId id="338" r:id="rId5"/>
    <p:sldId id="353" r:id="rId6"/>
    <p:sldId id="354" r:id="rId7"/>
    <p:sldId id="355" r:id="rId8"/>
    <p:sldId id="356" r:id="rId9"/>
    <p:sldId id="357" r:id="rId10"/>
    <p:sldId id="358" r:id="rId11"/>
    <p:sldId id="359" r:id="rId12"/>
    <p:sldId id="360" r:id="rId13"/>
    <p:sldId id="362" r:id="rId14"/>
    <p:sldId id="361" r:id="rId15"/>
    <p:sldId id="364" r:id="rId16"/>
    <p:sldId id="363" r:id="rId17"/>
    <p:sldId id="368" r:id="rId18"/>
    <p:sldId id="365" r:id="rId19"/>
    <p:sldId id="367" r:id="rId20"/>
    <p:sldId id="366" r:id="rId21"/>
    <p:sldId id="3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91" autoAdjust="0"/>
  </p:normalViewPr>
  <p:slideViewPr>
    <p:cSldViewPr snapToGrid="0" snapToObjects="1">
      <p:cViewPr varScale="1">
        <p:scale>
          <a:sx n="104" d="100"/>
          <a:sy n="104" d="100"/>
        </p:scale>
        <p:origin x="174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08/20/17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August 20,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20,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20,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August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August 20, 2017</a:t>
            </a:fld>
            <a:endParaRPr lang="en-US" dirty="0"/>
          </a:p>
        </p:txBody>
      </p:sp>
      <p:sp>
        <p:nvSpPr>
          <p:cNvPr id="5" name="Footer Placeholder 4"/>
          <p:cNvSpPr>
            <a:spLocks noGrp="1"/>
          </p:cNvSpPr>
          <p:nvPr>
            <p:ph type="ftr" sz="quarter" idx="3"/>
          </p:nvPr>
        </p:nvSpPr>
        <p:spPr>
          <a:xfrm>
            <a:off x="457199" y="6492875"/>
            <a:ext cx="8515351"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Psych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3175"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8 MEMORY</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C624554F-765A-43B0-8F5A-CCB4E020756C}"/>
              </a:ext>
            </a:extLst>
          </p:cNvPr>
          <p:cNvSpPr>
            <a:spLocks noGrp="1"/>
          </p:cNvSpPr>
          <p:nvPr>
            <p:ph type="title" idx="4294967295"/>
          </p:nvPr>
        </p:nvSpPr>
        <p:spPr>
          <a:xfrm>
            <a:off x="1674083" y="807720"/>
            <a:ext cx="5791200" cy="622565"/>
          </a:xfrm>
        </p:spPr>
        <p:txBody>
          <a:bodyPr>
            <a:noAutofit/>
          </a:bodyPr>
          <a:lstStyle/>
          <a:p>
            <a:pPr algn="ctr"/>
            <a:r>
              <a:rPr lang="en-US" sz="3600" dirty="0"/>
              <a:t>Psychology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8EB4ED8-F0FB-4923-BC0F-9B3244EE27E1}"/>
              </a:ext>
            </a:extLst>
          </p:cNvPr>
          <p:cNvSpPr>
            <a:spLocks noGrp="1"/>
          </p:cNvSpPr>
          <p:nvPr>
            <p:ph type="ftr" sz="quarter" idx="11"/>
          </p:nvPr>
        </p:nvSpPr>
        <p:spPr>
          <a:xfrm>
            <a:off x="457199" y="6492875"/>
            <a:ext cx="76708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amygdala is involved in fear and fear memories. The hippocampus is associated with declarative and episodic memory as well as recognition memory. The cerebellum plays a role in processing procedural memories, such as how to play the piano. The prefrontal cortex appears to be involved in remembering semantic tasks.</a:t>
            </a:r>
          </a:p>
        </p:txBody>
      </p:sp>
      <p:pic>
        <p:nvPicPr>
          <p:cNvPr id="2" name="Figure" descr="An illustration of a brain shows the location of the amygdala, hippocampus, cerebellum, and prefrontal corte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410" r="-22410"/>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8.9</a:t>
            </a:r>
          </a:p>
        </p:txBody>
      </p:sp>
    </p:spTree>
    <p:extLst>
      <p:ext uri="{BB962C8B-B14F-4D97-AF65-F5344CB8AC3E}">
        <p14:creationId xmlns:p14="http://schemas.microsoft.com/office/powerpoint/2010/main" val="278021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40E9CC9-59AC-4F64-9B95-B24BE42B5744}"/>
              </a:ext>
            </a:extLst>
          </p:cNvPr>
          <p:cNvSpPr>
            <a:spLocks noGrp="1"/>
          </p:cNvSpPr>
          <p:nvPr>
            <p:ph type="ftr" sz="quarter" idx="11"/>
          </p:nvPr>
        </p:nvSpPr>
        <p:spPr>
          <a:xfrm>
            <a:off x="457199" y="6492875"/>
            <a:ext cx="766156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Most people can remember where they were when they first heard about the 9/11 terrorist attacks. This is an example of a flashbulb memory: a record of an atypical and unusual event that has very strong emotional associations. (credit: Michael </a:t>
            </a:r>
            <a:r>
              <a:rPr lang="en-US" sz="1600" dirty="0" err="1"/>
              <a:t>Foran</a:t>
            </a:r>
            <a:r>
              <a:rPr lang="en-US" sz="1600" dirty="0"/>
              <a:t>)</a:t>
            </a:r>
          </a:p>
        </p:txBody>
      </p:sp>
      <p:pic>
        <p:nvPicPr>
          <p:cNvPr id="2" name="Figure" descr="A photograph shows the World Trade Center buildings, shortly after two planes were flown into them on the morning of September 11, 2001.  Thick, black clouds of smoke stream from both building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8.10</a:t>
            </a:r>
          </a:p>
        </p:txBody>
      </p:sp>
    </p:spTree>
    <p:extLst>
      <p:ext uri="{BB962C8B-B14F-4D97-AF65-F5344CB8AC3E}">
        <p14:creationId xmlns:p14="http://schemas.microsoft.com/office/powerpoint/2010/main" val="59924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A51E6E0-6984-4D13-9006-15543A6A1AD3}"/>
              </a:ext>
            </a:extLst>
          </p:cNvPr>
          <p:cNvSpPr>
            <a:spLocks noGrp="1"/>
          </p:cNvSpPr>
          <p:nvPr>
            <p:ph type="ftr" sz="quarter" idx="11"/>
          </p:nvPr>
        </p:nvSpPr>
        <p:spPr>
          <a:xfrm>
            <a:off x="457200" y="6492875"/>
            <a:ext cx="768927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This diagram illustrates the timeline of retrograde and anterograde amnesia. Memory problems that extend back in time before the injury and prevent retrieval of information previously stored in long-term memory are known as retrograde amnesia. Conversely, memory problems that extend forward in time from the point of injury and prevent the formation of new memories are called anterograde amnesia.</a:t>
            </a:r>
          </a:p>
        </p:txBody>
      </p:sp>
      <p:pic>
        <p:nvPicPr>
          <p:cNvPr id="2" name="Figure" descr="A single-line flow diagram compares two types of amnesia. In the center is a box labeled “event” with arrows extending from both sides. Extending to the left is an arrow pointing left to the word “past”; the arrow is labeled “retrograde amnesia.” Extending to the right is an arrow pointing right to the word “present”; the arrow is labeled “anterograde amnesi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8373" b="-683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8.11</a:t>
            </a:r>
          </a:p>
        </p:txBody>
      </p:sp>
    </p:spTree>
    <p:extLst>
      <p:ext uri="{BB962C8B-B14F-4D97-AF65-F5344CB8AC3E}">
        <p14:creationId xmlns:p14="http://schemas.microsoft.com/office/powerpoint/2010/main" val="258423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B5C89F7-3981-4653-86EF-A9D2AEBB2582}"/>
              </a:ext>
            </a:extLst>
          </p:cNvPr>
          <p:cNvSpPr>
            <a:spLocks noGrp="1"/>
          </p:cNvSpPr>
          <p:nvPr>
            <p:ph type="ftr" sz="quarter" idx="11"/>
          </p:nvPr>
        </p:nvSpPr>
        <p:spPr>
          <a:xfrm>
            <a:off x="457199" y="6492875"/>
            <a:ext cx="76708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In studying cases where DNA evidence has exonerated people from crimes, the Innocence Project discovered that eyewitness misidentification is the leading cause of wrongful convictions (Benjamin N. Cardozo School of Law, Yeshiva University, 2009).</a:t>
            </a:r>
          </a:p>
        </p:txBody>
      </p:sp>
      <p:pic>
        <p:nvPicPr>
          <p:cNvPr id="2" name="Figure" descr="A bar graph is titled “Leading cause of wrongful conviction in DNA exoneration cases (source: Innocence Project).” The x-axis is labeled “leading cause,” and the y-axis is labeled “percentage of wrongful convictions (first 239 DNA exonerations).” Four bars show data: “eyewitness misidentification” is the leading cause in about 75% of cases, “forensic science” in about 49% of cases, “false confession” in about 23% of cases, and “informant” in about 18% of cas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523" r="-2752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8.12</a:t>
            </a:r>
          </a:p>
        </p:txBody>
      </p:sp>
    </p:spTree>
    <p:extLst>
      <p:ext uri="{BB962C8B-B14F-4D97-AF65-F5344CB8AC3E}">
        <p14:creationId xmlns:p14="http://schemas.microsoft.com/office/powerpoint/2010/main" val="115181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FD4BB69-C0D1-4A36-ABFF-38006B2F6A61}"/>
              </a:ext>
            </a:extLst>
          </p:cNvPr>
          <p:cNvSpPr>
            <a:spLocks noGrp="1"/>
          </p:cNvSpPr>
          <p:nvPr>
            <p:ph type="ftr" sz="quarter" idx="11"/>
          </p:nvPr>
        </p:nvSpPr>
        <p:spPr>
          <a:xfrm>
            <a:off x="457199" y="6492875"/>
            <a:ext cx="76708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When people are asked leading questions about an event, their memory of the event may be altered. (credit a: modification of work by Rob Young)</a:t>
            </a:r>
          </a:p>
        </p:txBody>
      </p:sp>
      <p:pic>
        <p:nvPicPr>
          <p:cNvPr id="2" name="Figure" descr="Photograph A shows two cars that have crashed into each other. Part B is a bar graph titled “perceived speed based on questioner’s verb (source: Loftus and Palmer, 1974).” The x-axis is labeled “questioner’s verb, and the y-axis is labeled “perceived speed (mph).” Five bars share data: “smashed” was perceived at about 41 mph, “collided” at about 39 mph, “bumped” at about 37 mph, “hit” at about 34 mph, and “contacted” at about 32 mp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07" r="-150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8.13</a:t>
            </a:r>
          </a:p>
        </p:txBody>
      </p:sp>
    </p:spTree>
    <p:extLst>
      <p:ext uri="{BB962C8B-B14F-4D97-AF65-F5344CB8AC3E}">
        <p14:creationId xmlns:p14="http://schemas.microsoft.com/office/powerpoint/2010/main" val="141170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5E51C29-1342-49BD-B89C-357CABAC1C84}"/>
              </a:ext>
            </a:extLst>
          </p:cNvPr>
          <p:cNvSpPr>
            <a:spLocks noGrp="1"/>
          </p:cNvSpPr>
          <p:nvPr>
            <p:ph type="ftr" sz="quarter" idx="11"/>
          </p:nvPr>
        </p:nvSpPr>
        <p:spPr>
          <a:xfrm>
            <a:off x="457200" y="6492875"/>
            <a:ext cx="764309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Can you tell which coin, </a:t>
            </a:r>
            <a:r>
              <a:rPr lang="en-US" sz="1600" dirty="0">
                <a:solidFill>
                  <a:srgbClr val="6CB255"/>
                </a:solidFill>
              </a:rPr>
              <a:t>(a) </a:t>
            </a:r>
            <a:r>
              <a:rPr lang="en-US" sz="1600" dirty="0"/>
              <a:t>, </a:t>
            </a:r>
            <a:r>
              <a:rPr lang="en-US" sz="1600" dirty="0">
                <a:solidFill>
                  <a:srgbClr val="6CB255"/>
                </a:solidFill>
              </a:rPr>
              <a:t>(b) </a:t>
            </a:r>
            <a:r>
              <a:rPr lang="en-US" sz="1600" dirty="0"/>
              <a:t>, </a:t>
            </a:r>
            <a:r>
              <a:rPr lang="en-US" sz="1600" dirty="0">
                <a:solidFill>
                  <a:srgbClr val="6CB255"/>
                </a:solidFill>
              </a:rPr>
              <a:t>(c) </a:t>
            </a:r>
            <a:r>
              <a:rPr lang="en-US" sz="1600" dirty="0"/>
              <a:t>, or </a:t>
            </a:r>
            <a:r>
              <a:rPr lang="en-US" sz="1600" dirty="0">
                <a:solidFill>
                  <a:srgbClr val="6CB255"/>
                </a:solidFill>
              </a:rPr>
              <a:t>(d) </a:t>
            </a:r>
            <a:r>
              <a:rPr lang="en-US" sz="1600" dirty="0"/>
              <a:t>is the accurate depiction of a US nickel? The correct answer is </a:t>
            </a:r>
            <a:r>
              <a:rPr lang="en-US" sz="1600" dirty="0">
                <a:solidFill>
                  <a:srgbClr val="6CB255"/>
                </a:solidFill>
              </a:rPr>
              <a:t>(c)</a:t>
            </a:r>
            <a:r>
              <a:rPr lang="en-US" sz="1600" dirty="0"/>
              <a:t>.</a:t>
            </a:r>
          </a:p>
        </p:txBody>
      </p:sp>
      <p:pic>
        <p:nvPicPr>
          <p:cNvPr id="2" name="Figure" descr="Four illustrations of nickels have minor differences in the placement and orientation of tex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7810" b="-3781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8.14</a:t>
            </a:r>
          </a:p>
        </p:txBody>
      </p:sp>
    </p:spTree>
    <p:extLst>
      <p:ext uri="{BB962C8B-B14F-4D97-AF65-F5344CB8AC3E}">
        <p14:creationId xmlns:p14="http://schemas.microsoft.com/office/powerpoint/2010/main" val="46837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34909382-84C3-4C8C-8F32-FAB660673D56}"/>
              </a:ext>
            </a:extLst>
          </p:cNvPr>
          <p:cNvSpPr>
            <a:spLocks noGrp="1"/>
          </p:cNvSpPr>
          <p:nvPr>
            <p:ph type="ftr" sz="quarter" idx="11"/>
          </p:nvPr>
        </p:nvSpPr>
        <p:spPr>
          <a:xfrm>
            <a:off x="457200" y="6492875"/>
            <a:ext cx="765232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a:t>
            </a:r>
            <a:r>
              <a:rPr lang="en-US" sz="1600" dirty="0" err="1"/>
              <a:t>Ebbinghaus</a:t>
            </a:r>
            <a:r>
              <a:rPr lang="en-US" sz="1600" dirty="0"/>
              <a:t> forgetting curve shows how quickly memory for new information decays.</a:t>
            </a:r>
          </a:p>
        </p:txBody>
      </p:sp>
      <p:pic>
        <p:nvPicPr>
          <p:cNvPr id="4" name="Figure" descr="A line graph has an x-axis labeled “elapsed time since learning” with a scale listing these intervals: 0, 20, and 60 minutes; 9, 24, and 48 hours; and 6 and 31 days. The y-axis is labeled “retention (%)” with a scale of zero to 100. The line reflects these approximate data points: 0 minutes is 100%, 20 minutes is 55%, 60 minutes is 40%, 9 hours is 37%, 24 hours is 30%, 48 hours is 25%, 6 days is 20%, and 31 days is 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863" r="-1586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8.15</a:t>
            </a:r>
          </a:p>
        </p:txBody>
      </p:sp>
    </p:spTree>
    <p:extLst>
      <p:ext uri="{BB962C8B-B14F-4D97-AF65-F5344CB8AC3E}">
        <p14:creationId xmlns:p14="http://schemas.microsoft.com/office/powerpoint/2010/main" val="372004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059C6E1-637F-45A4-9DA2-81E571E2B323}"/>
              </a:ext>
            </a:extLst>
          </p:cNvPr>
          <p:cNvSpPr>
            <a:spLocks noGrp="1"/>
          </p:cNvSpPr>
          <p:nvPr>
            <p:ph type="ftr" sz="quarter" idx="11"/>
          </p:nvPr>
        </p:nvSpPr>
        <p:spPr>
          <a:xfrm>
            <a:off x="457199" y="6492875"/>
            <a:ext cx="76708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Blocking is also known as tip-of-the-tongue (TOT) phenomenon. The memory is right there, but you can’t seem to recall it, just like not being able to remember the name of that very famous actor, Morgan Freeman. (credit: modification of work by D. Miller)</a:t>
            </a:r>
          </a:p>
        </p:txBody>
      </p:sp>
      <p:pic>
        <p:nvPicPr>
          <p:cNvPr id="2" name="Figure" descr="A photograph shows Morgan Freema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850" r="-13850"/>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8.16</a:t>
            </a:r>
          </a:p>
        </p:txBody>
      </p:sp>
    </p:spTree>
    <p:extLst>
      <p:ext uri="{BB962C8B-B14F-4D97-AF65-F5344CB8AC3E}">
        <p14:creationId xmlns:p14="http://schemas.microsoft.com/office/powerpoint/2010/main" val="1975741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304D5C7-9894-46DB-AABF-00DA2F787A0F}"/>
              </a:ext>
            </a:extLst>
          </p:cNvPr>
          <p:cNvSpPr>
            <a:spLocks noGrp="1"/>
          </p:cNvSpPr>
          <p:nvPr>
            <p:ph type="ftr" sz="quarter" idx="11"/>
          </p:nvPr>
        </p:nvSpPr>
        <p:spPr>
          <a:xfrm>
            <a:off x="457199" y="6492875"/>
            <a:ext cx="76708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Many veterans of military conflicts involuntarily recall unwanted, unpleasant memories. (credit: Department of Defense photo by U.S. Air Force Tech. Sgt. Michael R. </a:t>
            </a:r>
            <a:r>
              <a:rPr lang="en-US" sz="1600" dirty="0" err="1"/>
              <a:t>Holzworth</a:t>
            </a:r>
            <a:r>
              <a:rPr lang="en-US" sz="1600" dirty="0"/>
              <a:t>)</a:t>
            </a:r>
          </a:p>
        </p:txBody>
      </p:sp>
      <p:pic>
        <p:nvPicPr>
          <p:cNvPr id="2" name="Figure" descr="A photograph shows two soldiers physically fight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552" r="-2655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8.17</a:t>
            </a:r>
          </a:p>
        </p:txBody>
      </p:sp>
    </p:spTree>
    <p:extLst>
      <p:ext uri="{BB962C8B-B14F-4D97-AF65-F5344CB8AC3E}">
        <p14:creationId xmlns:p14="http://schemas.microsoft.com/office/powerpoint/2010/main" val="257795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0F09EA7-C4C1-476F-9D0E-B7F174794498}"/>
              </a:ext>
            </a:extLst>
          </p:cNvPr>
          <p:cNvSpPr>
            <a:spLocks noGrp="1"/>
          </p:cNvSpPr>
          <p:nvPr>
            <p:ph type="ftr" sz="quarter" idx="11"/>
          </p:nvPr>
        </p:nvSpPr>
        <p:spPr>
          <a:xfrm>
            <a:off x="457200" y="6492875"/>
            <a:ext cx="768927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Sometimes forgetting is caused by a failure to retrieve information. This can be due to interference, either retroactive or proactive.</a:t>
            </a:r>
          </a:p>
        </p:txBody>
      </p:sp>
      <p:pic>
        <p:nvPicPr>
          <p:cNvPr id="2" name="Figure" descr="A diagram shows two types of interference. A box with the text “learn combination to high school locker, 17–04–32” is followed by an arrow pointing right toward a box labeled “memory of old locker combination interferes with recall of new gym locker combination, ??–??–??”; the arrow connecting the two boxes contains the text “proactive interference (old information hinders recall of new information.” Beneath that is a second part of the diagram. A box with the text “knowledge of new email address interferes with recall of old email address, nvayala@???” is followed by an arrow pointing left toward the “early event” box and away from another box labeled “learn sibling’s new college email address, npatel@siblingcollege.edu”; the arrow connecting the two boxes contains the text “retroactive interference (new information hinders recall of old inform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171" b="-31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8.18</a:t>
            </a:r>
          </a:p>
        </p:txBody>
      </p:sp>
    </p:spTree>
    <p:extLst>
      <p:ext uri="{BB962C8B-B14F-4D97-AF65-F5344CB8AC3E}">
        <p14:creationId xmlns:p14="http://schemas.microsoft.com/office/powerpoint/2010/main" val="28347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9A2D137-5DA1-4AA8-8804-15012D143AE2}"/>
              </a:ext>
            </a:extLst>
          </p:cNvPr>
          <p:cNvSpPr>
            <a:spLocks noGrp="1"/>
          </p:cNvSpPr>
          <p:nvPr>
            <p:ph type="ftr" sz="quarter" idx="11"/>
          </p:nvPr>
        </p:nvSpPr>
        <p:spPr>
          <a:xfrm>
            <a:off x="457199" y="6492875"/>
            <a:ext cx="766156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Photographs can trigger our memories and bring past experiences back to life. (credit: modification of work by Cory </a:t>
            </a:r>
            <a:r>
              <a:rPr lang="en-US" sz="1600" dirty="0" err="1"/>
              <a:t>Zanker</a:t>
            </a:r>
            <a:r>
              <a:rPr lang="en-US" sz="1600" dirty="0"/>
              <a:t>)</a:t>
            </a:r>
            <a:endParaRPr lang="en-US" sz="1800" dirty="0"/>
          </a:p>
        </p:txBody>
      </p:sp>
      <p:pic>
        <p:nvPicPr>
          <p:cNvPr id="2" name="Figure" descr="A photograph shows a camera and a pile of photograph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650" r="-765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a:t>
            </a:r>
          </a:p>
        </p:txBody>
      </p:sp>
    </p:spTree>
    <p:extLst>
      <p:ext uri="{BB962C8B-B14F-4D97-AF65-F5344CB8AC3E}">
        <p14:creationId xmlns:p14="http://schemas.microsoft.com/office/powerpoint/2010/main" val="373495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970DABB-A969-4A1E-AEB4-9E22DA886B7B}"/>
              </a:ext>
            </a:extLst>
          </p:cNvPr>
          <p:cNvSpPr>
            <a:spLocks noGrp="1"/>
          </p:cNvSpPr>
          <p:nvPr>
            <p:ph type="ftr" sz="quarter" idx="11"/>
          </p:nvPr>
        </p:nvSpPr>
        <p:spPr>
          <a:xfrm>
            <a:off x="457199" y="6492875"/>
            <a:ext cx="7661565"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is a knuckle mnemonic to help you remember the number of days in each month. Months with 31days are represented by the protruding knuckles and shorter months fall in the spots between knuckles. (credit: modification of work by Cory </a:t>
            </a:r>
            <a:r>
              <a:rPr lang="en-US" sz="1600" dirty="0" err="1"/>
              <a:t>Zanker</a:t>
            </a:r>
            <a:r>
              <a:rPr lang="en-US" sz="1600" dirty="0"/>
              <a:t>)</a:t>
            </a:r>
          </a:p>
        </p:txBody>
      </p:sp>
      <p:pic>
        <p:nvPicPr>
          <p:cNvPr id="2" name="Figure" descr="A photograph shows a person’s two hands clenched into fists so the knuckles show. The knuckles are labeled with the months and the number of days in each month, with the knuckle protrusions corresponding to the months with 31 days, and the indentations between knuckles corresponding to February and the months with 30 day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552" r="-2655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8.19</a:t>
            </a:r>
          </a:p>
        </p:txBody>
      </p:sp>
    </p:spTree>
    <p:extLst>
      <p:ext uri="{BB962C8B-B14F-4D97-AF65-F5344CB8AC3E}">
        <p14:creationId xmlns:p14="http://schemas.microsoft.com/office/powerpoint/2010/main" val="870825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35E59796-ED00-4D09-9113-5B86F7C37535}"/>
              </a:ext>
            </a:extLst>
          </p:cNvPr>
          <p:cNvSpPr>
            <a:spLocks noGrp="1"/>
          </p:cNvSpPr>
          <p:nvPr>
            <p:ph type="ftr" sz="quarter" idx="11"/>
          </p:nvPr>
        </p:nvSpPr>
        <p:spPr>
          <a:xfrm>
            <a:off x="457199" y="6492875"/>
            <a:ext cx="76800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Memory techniques can be useful when studying for class. (credit: Barry </a:t>
            </a:r>
            <a:r>
              <a:rPr lang="en-US" sz="1600" dirty="0" err="1"/>
              <a:t>Pousman</a:t>
            </a:r>
            <a:r>
              <a:rPr lang="en-US" sz="1600" dirty="0"/>
              <a:t>)</a:t>
            </a:r>
          </a:p>
        </p:txBody>
      </p:sp>
      <p:pic>
        <p:nvPicPr>
          <p:cNvPr id="4" name="Figure" descr="A photograph shows students study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8.20</a:t>
            </a:r>
          </a:p>
        </p:txBody>
      </p:sp>
    </p:spTree>
    <p:extLst>
      <p:ext uri="{BB962C8B-B14F-4D97-AF65-F5344CB8AC3E}">
        <p14:creationId xmlns:p14="http://schemas.microsoft.com/office/powerpoint/2010/main" val="296204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E19F3190-3C0E-4A00-B282-196525FB0AFB}"/>
              </a:ext>
            </a:extLst>
          </p:cNvPr>
          <p:cNvSpPr>
            <a:spLocks noGrp="1"/>
          </p:cNvSpPr>
          <p:nvPr>
            <p:ph type="ftr" sz="quarter" idx="11"/>
          </p:nvPr>
        </p:nvSpPr>
        <p:spPr>
          <a:xfrm>
            <a:off x="457200" y="6492875"/>
            <a:ext cx="768927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Encoding involves the input of information into the memory system. Storage is the retention of the encoded information. Retrieval, or getting the information out of memory and back into awareness, is the third function.</a:t>
            </a:r>
          </a:p>
        </p:txBody>
      </p:sp>
      <p:pic>
        <p:nvPicPr>
          <p:cNvPr id="3" name="Figure" descr="A diagram shows three boxes, placed in a row from left to right, respectively titled “Encoding,” “Storage,” and “Retrieval.” One right-facing arrow connects “Encoding” to “Storage” and another connects “Storage” to “Retriev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0344" b="-4034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356EDB6C-8E20-4C38-A11B-EE48CE769CD7}"/>
              </a:ext>
            </a:extLst>
          </p:cNvPr>
          <p:cNvSpPr>
            <a:spLocks noGrp="1"/>
          </p:cNvSpPr>
          <p:nvPr>
            <p:ph type="ftr" sz="quarter" idx="11"/>
          </p:nvPr>
        </p:nvSpPr>
        <p:spPr>
          <a:xfrm>
            <a:off x="457199" y="6492875"/>
            <a:ext cx="7670801"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When you first learn new skills such as driving a car, you have to put forth effort and attention to encode information about how to start a car, how to brake, how to handle a turn, and so on. Once you know how to drive, you can encode additional information about this skill automatically. (credit: Robert Couse-Baker)</a:t>
            </a:r>
          </a:p>
        </p:txBody>
      </p:sp>
      <p:pic>
        <p:nvPicPr>
          <p:cNvPr id="4" name="Figure" descr="A photograph shows a person driving a ca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481" r="-20481"/>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8.3</a:t>
            </a:r>
          </a:p>
        </p:txBody>
      </p:sp>
    </p:spTree>
    <p:extLst>
      <p:ext uri="{BB962C8B-B14F-4D97-AF65-F5344CB8AC3E}">
        <p14:creationId xmlns:p14="http://schemas.microsoft.com/office/powerpoint/2010/main" val="30284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B141C50-E29E-4B10-B236-5088ECD307AC}"/>
              </a:ext>
            </a:extLst>
          </p:cNvPr>
          <p:cNvSpPr>
            <a:spLocks noGrp="1"/>
          </p:cNvSpPr>
          <p:nvPr>
            <p:ph type="ftr" sz="quarter" idx="11"/>
          </p:nvPr>
        </p:nvSpPr>
        <p:spPr>
          <a:xfrm>
            <a:off x="457199" y="6492875"/>
            <a:ext cx="76800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According to the Atkinson-</a:t>
            </a:r>
            <a:r>
              <a:rPr lang="en-US" sz="1600" dirty="0" err="1"/>
              <a:t>Shiffrin</a:t>
            </a:r>
            <a:r>
              <a:rPr lang="en-US" sz="1600" dirty="0"/>
              <a:t> model of memory, information passes through three distinct stages in order for it to be stored in long-term memory.</a:t>
            </a:r>
          </a:p>
        </p:txBody>
      </p:sp>
      <p:pic>
        <p:nvPicPr>
          <p:cNvPr id="2" name="Figure" descr="A flow diagram consists of four boxes with connecting arrows. The first box is labeled “sensory input.” An arrow leads to the second box, which is labeled “sensory memory.” An arrow leads to the third box which is labeled “short-term memory (STM).” An arrow points to the fourth box, labeled “long-term memory (LTM),” and an arrow points in the reverse direction from the fourth to the third box. Above the short-term memory box, an arrow leaves the top-right of the box and curves around to point back to the top-left of the box; this arrow is labeled “rehearsal.” Both the “sensory memory” and “short-term memory” boxes have an arrow beneath them pointing to the text “information not transferred is los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455" r="-94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8.4</a:t>
            </a:r>
          </a:p>
        </p:txBody>
      </p:sp>
    </p:spTree>
    <p:extLst>
      <p:ext uri="{BB962C8B-B14F-4D97-AF65-F5344CB8AC3E}">
        <p14:creationId xmlns:p14="http://schemas.microsoft.com/office/powerpoint/2010/main" val="399666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10689A0-6D09-47C5-826A-B99698A80C51}"/>
              </a:ext>
            </a:extLst>
          </p:cNvPr>
          <p:cNvSpPr>
            <a:spLocks noGrp="1"/>
          </p:cNvSpPr>
          <p:nvPr>
            <p:ph type="ftr" sz="quarter" idx="11"/>
          </p:nvPr>
        </p:nvSpPr>
        <p:spPr>
          <a:xfrm>
            <a:off x="457200" y="6492875"/>
            <a:ext cx="768927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a:t>
            </a:r>
            <a:r>
              <a:rPr lang="en-US" sz="1600" dirty="0" err="1"/>
              <a:t>Stroop</a:t>
            </a:r>
            <a:r>
              <a:rPr lang="en-US" sz="1600" dirty="0"/>
              <a:t> effect describes why it is difficult for us to name a color when the word and the color of the word are different.</a:t>
            </a:r>
          </a:p>
        </p:txBody>
      </p:sp>
      <p:pic>
        <p:nvPicPr>
          <p:cNvPr id="2" name="Figure" descr="Several names of colors appear in a font color that is different from the name of the color. For example, the word “red” is colored blu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584" r="-1158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8.5</a:t>
            </a:r>
          </a:p>
        </p:txBody>
      </p:sp>
    </p:spTree>
    <p:extLst>
      <p:ext uri="{BB962C8B-B14F-4D97-AF65-F5344CB8AC3E}">
        <p14:creationId xmlns:p14="http://schemas.microsoft.com/office/powerpoint/2010/main" val="1913498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67D4053-396C-423F-99E1-DD26814E5868}"/>
              </a:ext>
            </a:extLst>
          </p:cNvPr>
          <p:cNvSpPr>
            <a:spLocks noGrp="1"/>
          </p:cNvSpPr>
          <p:nvPr>
            <p:ph type="ftr" sz="quarter" idx="11"/>
          </p:nvPr>
        </p:nvSpPr>
        <p:spPr>
          <a:xfrm>
            <a:off x="457200" y="6492875"/>
            <a:ext cx="765232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Work through this series of numbers using the recall exercise explained above to determine the longest string of digits that you can store.</a:t>
            </a:r>
          </a:p>
        </p:txBody>
      </p:sp>
      <p:pic>
        <p:nvPicPr>
          <p:cNvPr id="2" name="Figure" descr="A series of numbers includes two rows, with six numbers in each row.  From left to right, the numbers increase from four digits to five, six, seven, eight, and nine digits.  The first row includes “9754,” “68259,” “913825,” “5316842,” “86951372,” and “719384273,” and the second row includes “6419,” “67148,” “648327,” “5963827,” “51739826,” and “16387594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7764" b="-10776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8.6</a:t>
            </a:r>
          </a:p>
        </p:txBody>
      </p:sp>
    </p:spTree>
    <p:extLst>
      <p:ext uri="{BB962C8B-B14F-4D97-AF65-F5344CB8AC3E}">
        <p14:creationId xmlns:p14="http://schemas.microsoft.com/office/powerpoint/2010/main" val="1696719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1982B26-C89B-4543-994A-B5919B3DD297}"/>
              </a:ext>
            </a:extLst>
          </p:cNvPr>
          <p:cNvSpPr>
            <a:spLocks noGrp="1"/>
          </p:cNvSpPr>
          <p:nvPr>
            <p:ph type="ftr" sz="quarter" idx="11"/>
          </p:nvPr>
        </p:nvSpPr>
        <p:spPr>
          <a:xfrm>
            <a:off x="457199" y="6492875"/>
            <a:ext cx="76708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There are two components of long-term memory: explicit and implicit. Explicit memory includes episodic and semantic memory. Implicit memory includes procedural memory and things learned through conditioning.</a:t>
            </a:r>
          </a:p>
        </p:txBody>
      </p:sp>
      <p:pic>
        <p:nvPicPr>
          <p:cNvPr id="2" name="Figure" descr="A diagram consists of three rows of boxes. The box in the top row is labeled “long-term memory”; a line from the box separates into two lines leading to two boxes on the second row, labeled “explicit (declarative)” and “implicit (non-declarative).” From each of the second row boxes, lines split and lead to two additional boxes. From the “explicit” box are two boxes labeled “episodic (experienced events)” and “semantic (knowledge and concepts).” From the “implicit” box are two boxes labeled “procedural (skills and actions)” and “emotional condition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318" r="-37318"/>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8.7</a:t>
            </a:r>
          </a:p>
        </p:txBody>
      </p:sp>
    </p:spTree>
    <p:extLst>
      <p:ext uri="{BB962C8B-B14F-4D97-AF65-F5344CB8AC3E}">
        <p14:creationId xmlns:p14="http://schemas.microsoft.com/office/powerpoint/2010/main" val="119657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F09F84C-C417-44B4-865B-634CE1C9A1FE}"/>
              </a:ext>
            </a:extLst>
          </p:cNvPr>
          <p:cNvSpPr>
            <a:spLocks noGrp="1"/>
          </p:cNvSpPr>
          <p:nvPr>
            <p:ph type="ftr" sz="quarter" idx="11"/>
          </p:nvPr>
        </p:nvSpPr>
        <p:spPr>
          <a:xfrm>
            <a:off x="457199" y="6492875"/>
            <a:ext cx="76800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err="1"/>
              <a:t>Marilu</a:t>
            </a:r>
            <a:r>
              <a:rPr lang="en-US" sz="1600" dirty="0"/>
              <a:t> </a:t>
            </a:r>
            <a:r>
              <a:rPr lang="en-US" sz="1600" dirty="0" err="1"/>
              <a:t>Henner’s</a:t>
            </a:r>
            <a:r>
              <a:rPr lang="en-US" sz="1600" dirty="0"/>
              <a:t> super autobiographical memory is known as </a:t>
            </a:r>
            <a:r>
              <a:rPr lang="en-US" sz="1600" dirty="0" err="1"/>
              <a:t>hyperthymesia</a:t>
            </a:r>
            <a:r>
              <a:rPr lang="en-US" sz="1600" dirty="0"/>
              <a:t>. (credit: Mark </a:t>
            </a:r>
            <a:r>
              <a:rPr lang="de-DE" sz="1600" dirty="0"/>
              <a:t>Richardson)</a:t>
            </a:r>
            <a:endParaRPr lang="en-US" sz="1600" dirty="0"/>
          </a:p>
        </p:txBody>
      </p:sp>
      <p:pic>
        <p:nvPicPr>
          <p:cNvPr id="2" name="Figure" descr="A photograph shows Marilu Henn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8.8</a:t>
            </a:r>
          </a:p>
        </p:txBody>
      </p:sp>
    </p:spTree>
    <p:extLst>
      <p:ext uri="{BB962C8B-B14F-4D97-AF65-F5344CB8AC3E}">
        <p14:creationId xmlns:p14="http://schemas.microsoft.com/office/powerpoint/2010/main" val="3409522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974</TotalTime>
  <Words>1898</Words>
  <Application>Microsoft Office PowerPoint</Application>
  <PresentationFormat>On-screen Show (4:3)</PresentationFormat>
  <Paragraphs>63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Psychology</vt:lpstr>
      <vt:lpstr>Figure 8.1</vt:lpstr>
      <vt:lpstr>Figure 8.2</vt:lpstr>
      <vt:lpstr>Figure 8.3</vt:lpstr>
      <vt:lpstr>Figure 8.4</vt:lpstr>
      <vt:lpstr>Figure 8.5</vt:lpstr>
      <vt:lpstr>Figure 8.6</vt:lpstr>
      <vt:lpstr>Figure 8.7</vt:lpstr>
      <vt:lpstr>Figure 8.8</vt:lpstr>
      <vt:lpstr>Figure 8.9</vt:lpstr>
      <vt:lpstr>Figure 8.10</vt:lpstr>
      <vt:lpstr>Figure 8.11</vt:lpstr>
      <vt:lpstr>Figure 8.12</vt:lpstr>
      <vt:lpstr>Figure 8.13</vt:lpstr>
      <vt:lpstr>Figure 8.14</vt:lpstr>
      <vt:lpstr>Figure 8.15</vt:lpstr>
      <vt:lpstr>Figure 8.16</vt:lpstr>
      <vt:lpstr>Figure 8.17</vt:lpstr>
      <vt:lpstr>Figure 8.18</vt:lpstr>
      <vt:lpstr>Figure 8.19</vt:lpstr>
      <vt:lpstr>Figure 8.20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keywords>Psychology - Chapter 8 - Memory</cp:keywords>
  <cp:lastModifiedBy>Conversion</cp:lastModifiedBy>
  <cp:revision>116</cp:revision>
  <dcterms:created xsi:type="dcterms:W3CDTF">2012-06-04T02:13:36Z</dcterms:created>
  <dcterms:modified xsi:type="dcterms:W3CDTF">2017-08-19T23:00:32Z</dcterms:modified>
</cp:coreProperties>
</file>