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2"/>
  </p:notesMasterIdLst>
  <p:handoutMasterIdLst>
    <p:handoutMasterId r:id="rId23"/>
  </p:handoutMasterIdLst>
  <p:sldIdLst>
    <p:sldId id="256" r:id="rId2"/>
    <p:sldId id="406" r:id="rId3"/>
    <p:sldId id="407" r:id="rId4"/>
    <p:sldId id="408" r:id="rId5"/>
    <p:sldId id="415" r:id="rId6"/>
    <p:sldId id="391" r:id="rId7"/>
    <p:sldId id="410" r:id="rId8"/>
    <p:sldId id="411" r:id="rId9"/>
    <p:sldId id="402" r:id="rId10"/>
    <p:sldId id="403" r:id="rId11"/>
    <p:sldId id="413" r:id="rId12"/>
    <p:sldId id="414" r:id="rId13"/>
    <p:sldId id="416" r:id="rId14"/>
    <p:sldId id="417" r:id="rId15"/>
    <p:sldId id="418" r:id="rId16"/>
    <p:sldId id="422" r:id="rId17"/>
    <p:sldId id="400" r:id="rId18"/>
    <p:sldId id="419" r:id="rId19"/>
    <p:sldId id="420" r:id="rId20"/>
    <p:sldId id="42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591" autoAdjust="0"/>
  </p:normalViewPr>
  <p:slideViewPr>
    <p:cSldViewPr snapToGrid="0" snapToObjects="1">
      <p:cViewPr varScale="1">
        <p:scale>
          <a:sx n="104" d="100"/>
          <a:sy n="104" d="100"/>
        </p:scale>
        <p:origin x="102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08/24/17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9FD50-6BC5-2548-B63F-1750C5C4C129}" type="datetimeFigureOut">
              <a:rPr lang="en-US" smtClean="0"/>
              <a:t>08/24/17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2052-4ED1-6444-B773-44FCEDEBEC2F}" type="slidenum">
              <a:rPr lang="en-US" smtClean="0"/>
              <a:t>‹#›</a:t>
            </a:fld>
            <a:endParaRPr lang="en-US"/>
          </a:p>
        </p:txBody>
      </p:sp>
    </p:spTree>
    <p:extLst>
      <p:ext uri="{BB962C8B-B14F-4D97-AF65-F5344CB8AC3E}">
        <p14:creationId xmlns:p14="http://schemas.microsoft.com/office/powerpoint/2010/main" val="35071044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4F263E0D-F0B1-4E33-8D91-FAA72C845C8A}" type="datetime4">
              <a:rPr lang="en-US" smtClean="0"/>
              <a:t>August 24,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C62F77-CE75-483E-A371-9B594FDFBBA7}" type="datetime4">
              <a:rPr lang="en-US" smtClean="0"/>
              <a:t>August 24,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FD28F96-6A43-441B-96AA-E8E42C6DC360}" type="datetime4">
              <a:rPr lang="en-US" smtClean="0"/>
              <a:t>August 24,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CE6CC4-2C72-4DD5-AC7B-8B1434BC8441}" type="datetime4">
              <a:rPr lang="en-US" smtClean="0"/>
              <a:t>August 24, 2017</a:t>
            </a:fld>
            <a:endParaRPr lang="en-US" dirty="0"/>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AF74537-1EDA-4A4B-BF3D-52029C8B0E8E}" type="datetime4">
              <a:rPr lang="en-US" smtClean="0"/>
              <a:t>August 24, 2017</a:t>
            </a:fld>
            <a:endParaRPr lang="en-US" dirty="0"/>
          </a:p>
        </p:txBody>
      </p:sp>
      <p:sp>
        <p:nvSpPr>
          <p:cNvPr id="5" name="Footer Placeholder 4"/>
          <p:cNvSpPr>
            <a:spLocks noGrp="1"/>
          </p:cNvSpPr>
          <p:nvPr>
            <p:ph type="ftr" sz="quarter" idx="3"/>
          </p:nvPr>
        </p:nvSpPr>
        <p:spPr>
          <a:xfrm>
            <a:off x="457200" y="6492875"/>
            <a:ext cx="8353426"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Psych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024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11 PERSONALITY</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2E435AD9-92BD-49B0-AC7F-216929C73ACF}"/>
              </a:ext>
            </a:extLst>
          </p:cNvPr>
          <p:cNvSpPr>
            <a:spLocks noGrp="1"/>
          </p:cNvSpPr>
          <p:nvPr>
            <p:ph type="title" idx="4294967295"/>
          </p:nvPr>
        </p:nvSpPr>
        <p:spPr>
          <a:xfrm>
            <a:off x="1677261" y="792437"/>
            <a:ext cx="5791200" cy="646494"/>
          </a:xfrm>
        </p:spPr>
        <p:txBody>
          <a:bodyPr>
            <a:normAutofit/>
          </a:bodyPr>
          <a:lstStyle/>
          <a:p>
            <a:pPr algn="ctr"/>
            <a:r>
              <a:rPr lang="en-US" sz="3600" dirty="0"/>
              <a:t>Psychology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02A8050-93AB-440B-BA8B-5AC6B05203BD}"/>
              </a:ext>
            </a:extLst>
          </p:cNvPr>
          <p:cNvSpPr>
            <a:spLocks noGrp="1"/>
          </p:cNvSpPr>
          <p:nvPr>
            <p:ph type="ftr" sz="quarter" idx="11"/>
          </p:nvPr>
        </p:nvSpPr>
        <p:spPr>
          <a:xfrm>
            <a:off x="457200" y="6492875"/>
            <a:ext cx="835342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Carl Jung was interested in exploring the collective unconscious</a:t>
            </a:r>
            <a:r>
              <a:rPr lang="en-US" sz="1600" dirty="0"/>
              <a:t>.</a:t>
            </a:r>
            <a:endParaRPr lang="en-US" sz="1600" dirty="0">
              <a:solidFill>
                <a:schemeClr val="tx1"/>
              </a:solidFill>
            </a:endParaRPr>
          </a:p>
        </p:txBody>
      </p:sp>
      <p:pic>
        <p:nvPicPr>
          <p:cNvPr id="2" name="Figure" descr="A photograph shows Carl Ju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784" r="-22784"/>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dirty="0"/>
              <a:t>Figure 11.9</a:t>
            </a:r>
            <a:endParaRPr lang="en-US" sz="2400" dirty="0">
              <a:solidFill>
                <a:srgbClr val="6CB255"/>
              </a:solidFill>
            </a:endParaRPr>
          </a:p>
        </p:txBody>
      </p:sp>
    </p:spTree>
    <p:extLst>
      <p:ext uri="{BB962C8B-B14F-4D97-AF65-F5344CB8AC3E}">
        <p14:creationId xmlns:p14="http://schemas.microsoft.com/office/powerpoint/2010/main" val="3121482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735BC79-E6B3-40F7-8A0F-9DBD301CD13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Bandura proposed the idea of reciprocal determinism: Our behavior, cognitive processes, and situational context all influence each other.</a:t>
            </a:r>
          </a:p>
        </p:txBody>
      </p:sp>
      <p:pic>
        <p:nvPicPr>
          <p:cNvPr id="2" name="Figure" descr="Three boxes are arranged in a triangle. There are lines with arrows on each end connecting the boxes. The boxes are labeled “Behavior,” “Situational factors,” and “Personal facto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9535" r="-1953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11.10</a:t>
            </a:r>
          </a:p>
        </p:txBody>
      </p:sp>
    </p:spTree>
    <p:extLst>
      <p:ext uri="{BB962C8B-B14F-4D97-AF65-F5344CB8AC3E}">
        <p14:creationId xmlns:p14="http://schemas.microsoft.com/office/powerpoint/2010/main" val="67920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4623AA3-3B47-44AB-A12D-0F3A30CC886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Locus of control occurs on a continuum from internal to external.</a:t>
            </a:r>
          </a:p>
        </p:txBody>
      </p:sp>
      <p:pic>
        <p:nvPicPr>
          <p:cNvPr id="2" name="Figure" descr="A box is labeled “Locus of Control.” An arrow points to the left from this box to another labeled “Internal” containing “I am in control of outcomes: belief that one’s effort and decisions determine outcomes.” Another arrow points to the right from the “Locus of Control” box to another box labeled “External” containing “Outcomes are beyond my control: belief that luck, fate, and other people determine outcom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7483" b="-7748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11.11</a:t>
            </a:r>
          </a:p>
        </p:txBody>
      </p:sp>
    </p:spTree>
    <p:extLst>
      <p:ext uri="{BB962C8B-B14F-4D97-AF65-F5344CB8AC3E}">
        <p14:creationId xmlns:p14="http://schemas.microsoft.com/office/powerpoint/2010/main" val="681597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375A6B6-1441-4685-AC1B-12452164341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Sheldon proposed three somatotypes: endomorphs, mesomorphs, and ectomorphs. Do you think Sheldon’s ideas about somatotypes are generally accurate about most people?</a:t>
            </a:r>
          </a:p>
        </p:txBody>
      </p:sp>
      <p:pic>
        <p:nvPicPr>
          <p:cNvPr id="2" name="Figure" descr="The outlines of three human somatotypes are shown. The first is labeled, “Endomorph,” the second is labeled “Mesomorph,” and the third is labeled “Ectomorph.” Endomorphs are slightly larger than mesomorphs, and ectomorphs are slightly smaller than mesomorph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396" r="-3839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11.12</a:t>
            </a:r>
          </a:p>
        </p:txBody>
      </p:sp>
    </p:spTree>
    <p:extLst>
      <p:ext uri="{BB962C8B-B14F-4D97-AF65-F5344CB8AC3E}">
        <p14:creationId xmlns:p14="http://schemas.microsoft.com/office/powerpoint/2010/main" val="3460689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281C528-D77F-4B56-A675-5D6A6062E914}"/>
              </a:ext>
            </a:extLst>
          </p:cNvPr>
          <p:cNvSpPr>
            <a:spLocks noGrp="1"/>
          </p:cNvSpPr>
          <p:nvPr>
            <p:ph type="ftr" sz="quarter" idx="11"/>
          </p:nvPr>
        </p:nvSpPr>
        <p:spPr>
          <a:xfrm>
            <a:off x="457200" y="6492875"/>
            <a:ext cx="835342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Legend" descr="A photograph shows Hans and Sybil Eysenck togeth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853" r="-2853"/>
          <a:stretch>
            <a:fillRect/>
          </a:stretch>
        </p:blipFill>
        <p:spPr>
          <a:xfrm>
            <a:off x="4489450" y="1108075"/>
            <a:ext cx="4030663" cy="5256213"/>
          </a:xfrm>
        </p:spPr>
      </p:pic>
      <p:sp>
        <p:nvSpPr>
          <p:cNvPr id="14" name="Figure"/>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Hans and Sybil </a:t>
            </a:r>
            <a:r>
              <a:rPr lang="en-US" sz="1600" dirty="0" err="1">
                <a:solidFill>
                  <a:schemeClr val="tx1"/>
                </a:solidFill>
              </a:rPr>
              <a:t>Eysenck</a:t>
            </a:r>
            <a:r>
              <a:rPr lang="en-US" sz="1600" dirty="0">
                <a:solidFill>
                  <a:schemeClr val="tx1"/>
                </a:solidFill>
              </a:rPr>
              <a:t> believed that our personality traits are influenced by our genetic inheritance.</a:t>
            </a:r>
          </a:p>
          <a:p>
            <a:r>
              <a:rPr lang="en-US" sz="1600" dirty="0">
                <a:solidFill>
                  <a:schemeClr val="tx1"/>
                </a:solidFill>
              </a:rPr>
              <a:t>(credit: "</a:t>
            </a:r>
            <a:r>
              <a:rPr lang="en-US" sz="1600" dirty="0" err="1">
                <a:solidFill>
                  <a:schemeClr val="tx1"/>
                </a:solidFill>
              </a:rPr>
              <a:t>Sirswindon</a:t>
            </a:r>
            <a:r>
              <a:rPr lang="en-US" sz="1600" dirty="0">
                <a:solidFill>
                  <a:schemeClr val="tx1"/>
                </a:solidFill>
              </a:rPr>
              <a:t>"/Wikimedia Commons)</a:t>
            </a:r>
          </a:p>
        </p:txBody>
      </p:sp>
      <p:sp>
        <p:nvSpPr>
          <p:cNvPr id="5" name="Figure Number"/>
          <p:cNvSpPr>
            <a:spLocks noGrp="1"/>
          </p:cNvSpPr>
          <p:nvPr>
            <p:ph type="title"/>
          </p:nvPr>
        </p:nvSpPr>
        <p:spPr/>
        <p:txBody>
          <a:bodyPr>
            <a:normAutofit/>
          </a:bodyPr>
          <a:lstStyle/>
          <a:p>
            <a:pPr algn="r"/>
            <a:r>
              <a:rPr lang="en-US" dirty="0"/>
              <a:t>Figure 11.13</a:t>
            </a:r>
            <a:endParaRPr lang="en-US" sz="2400" dirty="0">
              <a:solidFill>
                <a:srgbClr val="6CB255"/>
              </a:solidFill>
            </a:endParaRP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4203730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D8E9222-D83B-4C1D-A9CA-F813F7D704F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a:t>
            </a:r>
            <a:r>
              <a:rPr lang="en-US" sz="1600" dirty="0" err="1"/>
              <a:t>Eysencks</a:t>
            </a:r>
            <a:r>
              <a:rPr lang="en-US" sz="1600" dirty="0"/>
              <a:t> described two factors to account for variations in our personalities: extroversion/introversion and emotional stability/instability.</a:t>
            </a:r>
          </a:p>
        </p:txBody>
      </p:sp>
      <p:pic>
        <p:nvPicPr>
          <p:cNvPr id="2" name="Figure" descr="A circle is divided vertically and horizontally into four sections by lines with arrows at the ends. Clockwise from the top, the arrows are labeled “Unstable Emotions (Neurotic),” “Extroverted Personality,” “Stable Emotions,” and “Introverted Personality.” The arcs around the perimeter of the circle, clockwise beginning with the top right segment are labeled “Choleric,” “Sanguine,” “Phlegmatic,” and “Melancholic.” The sections inside each arc contain descriptive words. Inside the Choleric arc are the words “touchy, restless, aggressive, excitable, impulsive, and active.” Inside the Sanguine arc are the words “sociable, talkative, responsive, easygoing, lively, and carefree.” Inside the Phlegmatic arc are the words “passive, thoughtful, peaceful, controlled, reliable, and calm.” Inside the Melancholic arc are the words “moody, anxious, rigid, pessimistic, unsociable, and qui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226" r="-442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11.14</a:t>
            </a:r>
          </a:p>
        </p:txBody>
      </p:sp>
    </p:spTree>
    <p:extLst>
      <p:ext uri="{BB962C8B-B14F-4D97-AF65-F5344CB8AC3E}">
        <p14:creationId xmlns:p14="http://schemas.microsoft.com/office/powerpoint/2010/main" val="564516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A94ED2C-B8D9-4267-93EA-69F174463646}"/>
              </a:ext>
            </a:extLst>
          </p:cNvPr>
          <p:cNvSpPr>
            <a:spLocks noGrp="1"/>
          </p:cNvSpPr>
          <p:nvPr>
            <p:ph type="ftr" sz="quarter" idx="11"/>
          </p:nvPr>
        </p:nvSpPr>
        <p:spPr>
          <a:xfrm>
            <a:off x="457200" y="6492875"/>
            <a:ext cx="835342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In the Five Factor Model, each person has five traits, each scored on a continuum from high to low. In the center column, notice that the first letter of each trait spells the mnemonic OCEAN.</a:t>
            </a:r>
          </a:p>
        </p:txBody>
      </p:sp>
      <p:pic>
        <p:nvPicPr>
          <p:cNvPr id="2" name="Figure" descr="A diagram includes five vertically stacked arrows, which point to the left and right. A dimension's first letter, name, and description are included inside of each arrow. A box to the left of each arrow includes traits associated with a low score for that arrow's dimension. A box to the right of each arrow includes traits associated with a high score for that arrow's dimension. The top arrow includes the trait “openness,” which is described with the words, “imagination,” “feelings,” “actions,” and “ideas.” The box to the left of that arrow includes the words, “practical,” “conventional,” and “prefers routine,” while the box to the right of that arrow includes the words, “curious,” “wide range of interests,” and “independent.” The next arrow includes the trait “conscientiousness,” which is described with the words, “competence,” “self-discipline,” “thoughtfulness,” and “goal-driven.” The box to the left of that arrow includes the words, “impulsive,” “careless,” and “disorganized,” while the box to the right of that arrow includes the words, “hardworking,” “dependable,” and “organized.” The next arrow includes the trait “extroversion,” which is described with the words, “sociability,” “assertiveness,” and “emotional expression.” The box to the left of that arrow includes the words, “quiet,” “reserved,” and “withdrawn,” while the box to the right of that arrow includes the words, “outgoing,” “warm,” and “seeks adventure.” The next arrow includes the trait “agreeableness,” which is described with the words, “cooperative,” “trustworthy,” and “good-natured.” The box to the left of that arrow includes the words, “critical,” “uncooperative,” and “suspicious,” while the box to the right of that arrow includes the words, “helpful,” “trusting,” and “empathetic.” The next arrow includes the trait “neuroticism,” which is described as “tendency toward unstable emotions.” The box to the left of that arrow includes the words, “calm,” “even-tempered,” and “secure,” while the box to the right of that arrow includes the words, “anxious,” “unhappy,” and “prone to negative emo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956" b="-11956"/>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dirty="0"/>
              <a:t>Figure 11.15</a:t>
            </a:r>
            <a:endParaRPr lang="en-US" sz="2400" dirty="0">
              <a:solidFill>
                <a:srgbClr val="6CB255"/>
              </a:solidFill>
            </a:endParaRPr>
          </a:p>
        </p:txBody>
      </p:sp>
    </p:spTree>
    <p:extLst>
      <p:ext uri="{BB962C8B-B14F-4D97-AF65-F5344CB8AC3E}">
        <p14:creationId xmlns:p14="http://schemas.microsoft.com/office/powerpoint/2010/main" val="2978925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1F8186D-E58B-40DF-8CF1-45F88DE03C5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Researchers found three distinct regional personality clusters in the United States. People tend to be friendly and conventional in the Upper Midwest and Deep South; relaxed, emotionally stable, and creative in the West; and stressed, irritable, and depressed in the Northeast (</a:t>
            </a:r>
            <a:r>
              <a:rPr lang="en-US" sz="1600" dirty="0" err="1"/>
              <a:t>Rentfrow</a:t>
            </a:r>
            <a:r>
              <a:rPr lang="en-US" sz="1600" dirty="0"/>
              <a:t> et al., 2013).</a:t>
            </a:r>
          </a:p>
        </p:txBody>
      </p:sp>
      <p:pic>
        <p:nvPicPr>
          <p:cNvPr id="2" name="Figure" descr="A map of the United States is shown. Above it is the label “Personality Clusters in the Continental United States.” Below it is a legend which defines areas in the map as either, “Cluster 1: friendly, conventional;” “Cluster 2: relaxed, creative;” or “Cluster 3: temperamental, uninhibited.” Cluster 1occurs mainly in the center of the country. Cluster 2 occurs mainly on the west side of the country. Cluster 3 occurs mainly in the North-East region of the country and also in Texas. These are generalizations; there are several states which are comprised of a combination of two different cluster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547" r="-3954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11.16</a:t>
            </a:r>
          </a:p>
        </p:txBody>
      </p:sp>
    </p:spTree>
    <p:extLst>
      <p:ext uri="{BB962C8B-B14F-4D97-AF65-F5344CB8AC3E}">
        <p14:creationId xmlns:p14="http://schemas.microsoft.com/office/powerpoint/2010/main" val="496056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4B04AB1-CB69-48A7-8EEB-41529187C9C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If you’ve ever taken a survey, you are probably familiar with </a:t>
            </a:r>
            <a:r>
              <a:rPr lang="en-US" sz="1600" dirty="0" err="1"/>
              <a:t>Likert</a:t>
            </a:r>
            <a:r>
              <a:rPr lang="en-US" sz="1600" dirty="0"/>
              <a:t>-type scale questions. Most personality inventories employ these types of response scales.</a:t>
            </a:r>
          </a:p>
        </p:txBody>
      </p:sp>
      <p:pic>
        <p:nvPicPr>
          <p:cNvPr id="2" name="Figure" descr="A Likert-type scale survey is shown. The surveyed items include “I am easygoing; I have high standards; I enjoy time alone; I work well with others; I dislike confrontation; and I prefer crowds over intimacy.” To the right of each of these items are five empty circles. The circles are labeled “strongly disagree; somewhat disagree; no opinion; somewhat agree; and strongly ag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451" r="-1145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11.17</a:t>
            </a:r>
          </a:p>
        </p:txBody>
      </p:sp>
    </p:spTree>
    <p:extLst>
      <p:ext uri="{BB962C8B-B14F-4D97-AF65-F5344CB8AC3E}">
        <p14:creationId xmlns:p14="http://schemas.microsoft.com/office/powerpoint/2010/main" val="191246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932409C-B9D7-4962-B72C-A88E6BA5921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These true/false questions resemble the kinds of questions you would find on the MMPI.</a:t>
            </a:r>
          </a:p>
        </p:txBody>
      </p:sp>
      <p:pic>
        <p:nvPicPr>
          <p:cNvPr id="2" name="Figure" descr="Five questions are stacked vertically with two empty bubbles to the right of each question. Above the bubbles are the labels “True” and “False.” The questions are as follows: “1. I like gardening magazines.” “2. I am unhappy with my sex life.” “3. I feel like no one understands me.” “4. I think I would enjoy the work of a teacher.” “5. I am not easily awakened by nois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905" r="-590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11.18</a:t>
            </a:r>
          </a:p>
        </p:txBody>
      </p:sp>
    </p:spTree>
    <p:extLst>
      <p:ext uri="{BB962C8B-B14F-4D97-AF65-F5344CB8AC3E}">
        <p14:creationId xmlns:p14="http://schemas.microsoft.com/office/powerpoint/2010/main" val="178063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61BF99D-FF1A-4734-85C4-3FAB9273A23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What makes two individuals have different personalities? (credit: modification of work by Nicolas </a:t>
            </a:r>
            <a:r>
              <a:rPr lang="es-ES_tradnl" sz="1600" dirty="0"/>
              <a:t>Alejandro)</a:t>
            </a:r>
            <a:endParaRPr lang="en-US" sz="1800" dirty="0"/>
          </a:p>
        </p:txBody>
      </p:sp>
      <p:pic>
        <p:nvPicPr>
          <p:cNvPr id="2" name="Figure" descr="A photograph shows two children running outside through an open doorw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131" r="-1013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11.1</a:t>
            </a:r>
          </a:p>
        </p:txBody>
      </p:sp>
    </p:spTree>
    <p:extLst>
      <p:ext uri="{BB962C8B-B14F-4D97-AF65-F5344CB8AC3E}">
        <p14:creationId xmlns:p14="http://schemas.microsoft.com/office/powerpoint/2010/main" val="1776665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C7AFC0F-FCA4-42E8-A95E-B8F331BB68C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These incomplete sentences resemble the types of questions on the RISB. How would you complete these sentences?</a:t>
            </a:r>
          </a:p>
        </p:txBody>
      </p:sp>
      <p:pic>
        <p:nvPicPr>
          <p:cNvPr id="2" name="Figure" descr="Five incomplete sentences are stacked vertically with empty space to the right of each sentence in which to complete it. The sentence starters are : “1. I feel,” “2. I regret,” “3. At home,” “4. My mother,” and “5. My greatest worr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598" b="-1598"/>
          <a:stretch>
            <a:fillRect/>
          </a:stretch>
        </p:blipFill>
        <p:spPr>
          <a:xfrm>
            <a:off x="342899"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11.19</a:t>
            </a:r>
          </a:p>
        </p:txBody>
      </p:sp>
    </p:spTree>
    <p:extLst>
      <p:ext uri="{BB962C8B-B14F-4D97-AF65-F5344CB8AC3E}">
        <p14:creationId xmlns:p14="http://schemas.microsoft.com/office/powerpoint/2010/main" val="22872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5FA1486-1A87-4ED5-A14C-F14C67D4457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Happy, sad, impatient, shy, fearful, curious, helpful. What characteristics describe your personality?</a:t>
            </a:r>
          </a:p>
        </p:txBody>
      </p:sp>
      <p:pic>
        <p:nvPicPr>
          <p:cNvPr id="2" name="Figure" descr="Three masks are arranged side by side. The masks are almost identical, but with slightly different facial expressions resulting from the masks being at different angles. The first mask is tilted downward and has downcast eyes. The second mask is shown straight on and is directing its gaze slightly higher than the first. The third mask is tilted upwards so its gaze is directed more upwar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892" r="-889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11.2</a:t>
            </a:r>
          </a:p>
        </p:txBody>
      </p:sp>
    </p:spTree>
    <p:extLst>
      <p:ext uri="{BB962C8B-B14F-4D97-AF65-F5344CB8AC3E}">
        <p14:creationId xmlns:p14="http://schemas.microsoft.com/office/powerpoint/2010/main" val="424585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1179097-AD1A-4B95-A4DC-EE7678139EF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77500" lnSpcReduction="20000"/>
          </a:bodyPr>
          <a:lstStyle/>
          <a:p>
            <a:r>
              <a:rPr lang="en-US" sz="1600" dirty="0"/>
              <a:t>The pseudoscience of measuring the areas of a person’s skull is known as phrenology.</a:t>
            </a:r>
          </a:p>
          <a:p>
            <a:pPr marL="342900" indent="-342900">
              <a:buAutoNum type="alphaLcParenBoth"/>
            </a:pPr>
            <a:r>
              <a:rPr lang="en-US" sz="1600" dirty="0"/>
              <a:t>Gall developed a chart that depicted which areas of the skull corresponded to particular personality traits or characteristics (</a:t>
            </a:r>
            <a:r>
              <a:rPr lang="en-US" sz="1600" dirty="0" err="1"/>
              <a:t>Hothersall</a:t>
            </a:r>
            <a:r>
              <a:rPr lang="en-US" sz="1600" dirty="0"/>
              <a:t>, 1995).</a:t>
            </a:r>
          </a:p>
          <a:p>
            <a:pPr marL="342900" indent="-342900">
              <a:buAutoNum type="alphaLcParenBoth"/>
            </a:pPr>
            <a:r>
              <a:rPr lang="en-US" sz="1600" dirty="0"/>
              <a:t>An 1825 lithograph depicts Gall examining the skull of a young woman. (credit b: modification of work by </a:t>
            </a:r>
            <a:r>
              <a:rPr lang="en-US" sz="1600" dirty="0" err="1"/>
              <a:t>Wellcome</a:t>
            </a:r>
            <a:r>
              <a:rPr lang="en-US" sz="1600" dirty="0"/>
              <a:t> Library, London)</a:t>
            </a:r>
          </a:p>
        </p:txBody>
      </p:sp>
      <p:pic>
        <p:nvPicPr>
          <p:cNvPr id="2" name="Figure" descr="Photograph A shows the cover of the American Phrenological Journal circa 1848. Across the top it reads: “American Phrenological Journal.” Below that it says “Know thyself.” Below that is a picture of a human head facing left, with many pictures comprising the area where the brain is. Below the person’s ear it says “Home truths for home consumption.” The lines below that read: “1848,” “Vol. X, March, No. 3,” “O.S. Fowler, Editor,” “Phrenology, Physiology, Physiognomy, Magnetism,” “New York,” “Fowlers and Wells,” “Phrenological cabinet, 131 Nassau-Street,” and “Terms $1 a year, invariably in advance. Ten cts. a Number.” Photograph B shows a printed cartoon of a person in a chair with another person behind. There are three other people in the room, and the wall is decorated with various skulls. Below the picture it reads: “Drawn on Stone by E.H,” and “The Phrenologi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422" r="-942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11.3</a:t>
            </a:r>
          </a:p>
        </p:txBody>
      </p:sp>
    </p:spTree>
    <p:extLst>
      <p:ext uri="{BB962C8B-B14F-4D97-AF65-F5344CB8AC3E}">
        <p14:creationId xmlns:p14="http://schemas.microsoft.com/office/powerpoint/2010/main" val="355840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12F1A5B-A181-4609-B607-69594DDCCDA3}"/>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Developed from Galen’s theory of the four temperaments, Kant proposed trait words to describe each temperament. Wundt later suggested the arrangement of the traits on two major axes.</a:t>
            </a:r>
          </a:p>
        </p:txBody>
      </p:sp>
      <p:pic>
        <p:nvPicPr>
          <p:cNvPr id="2" name="Figure" descr="A circle is divided vertically and horizontally into four sections by lines with arrows at the ends. Clockwise from the top, the arrows are labeled “Strong Emotions,” “Changeable Temperaments,” “Weak Emotions,” and “Unchangeable Temperaments.” The arcs around the perimeter of the circle, clockwise beginning with the top right segment are labeled “Choleric,” “Sanguine,” “Phlegmatic,” and “Melancholic.” The sections inside each arc contain descriptive words. Inside the Choleric arc are the words “excitable, egocentric, exhibitionist, impulsive, histrionic, and active.” Inside the Sanguine arc are the words “playful, easygoing, sociable, carefree, hopeful, and contented.” Inside the Phlegmatic arc are the words “reasonable, principled, controlled, persistent, steadfast, and calm.” Inside the Melancholic arc are the words “anxious, worried, unhappy, suspicious, serious, and thoughtfu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286" r="-402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46820" y="149152"/>
            <a:ext cx="1051734" cy="751709"/>
          </a:xfrm>
          <a:prstGeom prst="rect">
            <a:avLst/>
          </a:prstGeom>
        </p:spPr>
      </p:pic>
      <p:sp>
        <p:nvSpPr>
          <p:cNvPr id="5" name="Figure Number"/>
          <p:cNvSpPr>
            <a:spLocks noGrp="1"/>
          </p:cNvSpPr>
          <p:nvPr>
            <p:ph type="title"/>
          </p:nvPr>
        </p:nvSpPr>
        <p:spPr/>
        <p:txBody>
          <a:bodyPr/>
          <a:lstStyle/>
          <a:p>
            <a:r>
              <a:rPr lang="en-US" dirty="0"/>
              <a:t>Figure 11.4</a:t>
            </a:r>
          </a:p>
        </p:txBody>
      </p:sp>
    </p:spTree>
    <p:extLst>
      <p:ext uri="{BB962C8B-B14F-4D97-AF65-F5344CB8AC3E}">
        <p14:creationId xmlns:p14="http://schemas.microsoft.com/office/powerpoint/2010/main" val="389604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4057309-C192-4A69-92B8-A59D776EED40}"/>
              </a:ext>
            </a:extLst>
          </p:cNvPr>
          <p:cNvSpPr>
            <a:spLocks noGrp="1"/>
          </p:cNvSpPr>
          <p:nvPr>
            <p:ph type="ftr" sz="quarter" idx="11"/>
          </p:nvPr>
        </p:nvSpPr>
        <p:spPr>
          <a:xfrm>
            <a:off x="457200" y="6492875"/>
            <a:ext cx="835342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Freud believed that we are only aware of a small amount of our mind’s activities and that most of it remains hidden from us in our unconscious. The information in our unconscious affects our behavior, although we are unaware of it.</a:t>
            </a:r>
          </a:p>
        </p:txBody>
      </p:sp>
      <p:pic>
        <p:nvPicPr>
          <p:cNvPr id="2" name="Figure" descr="The mind’s conscious and unconscious states are illustrated as an iceberg floating in water. Beneath the water’s surface in the “unconscious” area are the id, ego, and superego. The area above the water’s surface is labeled “conscious.” Most of the iceberg’s mass is contained under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26" r="3626"/>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11.5</a:t>
            </a:r>
          </a:p>
        </p:txBody>
      </p:sp>
    </p:spTree>
    <p:extLst>
      <p:ext uri="{BB962C8B-B14F-4D97-AF65-F5344CB8AC3E}">
        <p14:creationId xmlns:p14="http://schemas.microsoft.com/office/powerpoint/2010/main" val="2010832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363AF90-AD3E-47B7-BBD3-ABB45D06106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job of the ego, or self, is to balance the aggressive/pleasure-seeking drives of the id with the moral control of the superego.</a:t>
            </a:r>
          </a:p>
        </p:txBody>
      </p:sp>
      <p:pic>
        <p:nvPicPr>
          <p:cNvPr id="2" name="Figure" descr="A chart illustrates an exchange of the Id, Superego, and Ego. Each has its own caption. The Id reads “I want to do that now,” and the Superego reads “It’s not right to do that.” These two captions each have an arrow pointing to the Ego’s caption which reads “Maybe we can compromis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78" r="-217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11.6</a:t>
            </a:r>
          </a:p>
        </p:txBody>
      </p:sp>
    </p:spTree>
    <p:extLst>
      <p:ext uri="{BB962C8B-B14F-4D97-AF65-F5344CB8AC3E}">
        <p14:creationId xmlns:p14="http://schemas.microsoft.com/office/powerpoint/2010/main" val="553555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C183A23-B68F-40D7-A981-E226F67C6753}"/>
              </a:ext>
            </a:extLst>
          </p:cNvPr>
          <p:cNvSpPr>
            <a:spLocks noGrp="1"/>
          </p:cNvSpPr>
          <p:nvPr>
            <p:ph type="ftr" sz="quarter" idx="11"/>
          </p:nvPr>
        </p:nvSpPr>
        <p:spPr>
          <a:xfrm>
            <a:off x="457200" y="6492875"/>
            <a:ext cx="8353426"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Legend" descr="A chart defines eight defense mechanisms and gives an example of each. “Denial” is defined as “Refusing to accept real events because they are unpleasant.” The example given is “Kaila refuses to admit she has an alcohol problem although she is unable to go a single day without drinking excessively.” “Displacement” is defined as “Transferring inappropriate urges or behaviors onto a more acceptable or less threatening target.” The example given is “During lunch at a restaurant, Mark is angry at his older brother, but does not express it and instead is verbally abusive to the server.” “Projection” is defined as “Attributing unacceptable desires to others.” The example given is “Chris often cheats on her boyfriend because she suspects he is already cheating on her.” “Rationalization” is defined as “Justifying behaviors by substituting acceptable reasons for less-acceptable real reasons.” The example given is “Kim failed his history course because he did not study or attend class, but he told his roommates that he failed because the professor didn’t like him.” “Reaction Formation” is defined as “Reducing anxiety by adopting beliefs contrary to your own beliefs.” The example given is “Nadia is angry with her coworker Beth for always arriving late to work after a night of partying, but she is nice and agreeable to Beth and affirms the partying as cool.” “Regression” is defined as “Returning to coping strategies for less mature stages of development.” The example given is “After failing to pass his doctoral examinations, Giorgio spends days in bed cuddling his favorite childhood toy.” “Repression” is defined as “Supressing painful memories and thoughts.” The example given is “LaShea cannot remember her grandfather’s fatal heart attack, although she was present.” “Sublimation” is defined as “Redirecting unacceptable desires through socially acceptable channels.” The example given is “Jerome’s desire for revenge on the drunk driver who killed his son is channeled into a community support group for people who’ve lost loved ones to drunk driv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329" b="-5329"/>
          <a:stretch>
            <a:fillRect/>
          </a:stretch>
        </p:blipFill>
        <p:spPr>
          <a:xfrm>
            <a:off x="4489450" y="1108075"/>
            <a:ext cx="4030663" cy="5256213"/>
          </a:xfrm>
        </p:spPr>
      </p:pic>
      <p:sp>
        <p:nvSpPr>
          <p:cNvPr id="14" name="Figure"/>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Defense mechanisms are unconscious protective behaviors that work to reduce anxiety.</a:t>
            </a:r>
          </a:p>
        </p:txBody>
      </p:sp>
      <p:sp>
        <p:nvSpPr>
          <p:cNvPr id="5" name="Figure Number"/>
          <p:cNvSpPr>
            <a:spLocks noGrp="1"/>
          </p:cNvSpPr>
          <p:nvPr>
            <p:ph type="title"/>
          </p:nvPr>
        </p:nvSpPr>
        <p:spPr/>
        <p:txBody>
          <a:bodyPr>
            <a:normAutofit/>
          </a:bodyPr>
          <a:lstStyle/>
          <a:p>
            <a:pPr algn="r"/>
            <a:r>
              <a:rPr lang="en-US" dirty="0"/>
              <a:t>Figure 11.7</a:t>
            </a:r>
            <a:endParaRPr lang="en-US" sz="2400" dirty="0">
              <a:solidFill>
                <a:srgbClr val="6CB255"/>
              </a:solidFill>
            </a:endParaRP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86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3F43CF8-CE72-4127-9AB9-8ABC7CFAB25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solidFill>
                  <a:schemeClr val="tx1"/>
                </a:solidFill>
              </a:rPr>
              <a:t>Alfred Adler proposed the concept of the inferiority complex.</a:t>
            </a:r>
          </a:p>
        </p:txBody>
      </p:sp>
      <p:pic>
        <p:nvPicPr>
          <p:cNvPr id="2" name="Figure" descr="An illustration shows Alfred Adl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8872" r="-7887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58892" y="241326"/>
            <a:ext cx="1051734" cy="751709"/>
          </a:xfrm>
          <a:prstGeom prst="rect">
            <a:avLst/>
          </a:prstGeom>
        </p:spPr>
      </p:pic>
      <p:sp>
        <p:nvSpPr>
          <p:cNvPr id="5" name="Figure Number"/>
          <p:cNvSpPr>
            <a:spLocks noGrp="1"/>
          </p:cNvSpPr>
          <p:nvPr>
            <p:ph type="title"/>
          </p:nvPr>
        </p:nvSpPr>
        <p:spPr/>
        <p:txBody>
          <a:bodyPr/>
          <a:lstStyle/>
          <a:p>
            <a:r>
              <a:rPr lang="en-US" dirty="0"/>
              <a:t>Figure 11.8</a:t>
            </a:r>
          </a:p>
        </p:txBody>
      </p:sp>
    </p:spTree>
    <p:extLst>
      <p:ext uri="{BB962C8B-B14F-4D97-AF65-F5344CB8AC3E}">
        <p14:creationId xmlns:p14="http://schemas.microsoft.com/office/powerpoint/2010/main" val="38214714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1176</TotalTime>
  <Words>1629</Words>
  <Application>Microsoft Office PowerPoint</Application>
  <PresentationFormat>On-screen Show (4:3)</PresentationFormat>
  <Paragraphs>63</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Black</vt:lpstr>
      <vt:lpstr>Calibri</vt:lpstr>
      <vt:lpstr>Essential</vt:lpstr>
      <vt:lpstr>Psychology</vt:lpstr>
      <vt:lpstr>Figure 11.1</vt:lpstr>
      <vt:lpstr>Figure 11.2</vt:lpstr>
      <vt:lpstr>Figure 11.3</vt:lpstr>
      <vt:lpstr>Figure 11.4</vt:lpstr>
      <vt:lpstr>Figure 11.5</vt:lpstr>
      <vt:lpstr>Figure 11.6</vt:lpstr>
      <vt:lpstr>Figure 11.7</vt:lpstr>
      <vt:lpstr>Figure 11.8</vt:lpstr>
      <vt:lpstr>Figure 11.9</vt:lpstr>
      <vt:lpstr>Figure 11.10</vt:lpstr>
      <vt:lpstr>Figure 11.11</vt:lpstr>
      <vt:lpstr>Figure 11.12</vt:lpstr>
      <vt:lpstr>Figure 11.13</vt:lpstr>
      <vt:lpstr>Figure 11.14</vt:lpstr>
      <vt:lpstr>Figure 11.15</vt:lpstr>
      <vt:lpstr>Figure 11.16</vt:lpstr>
      <vt:lpstr>Figure 11.17</vt:lpstr>
      <vt:lpstr>Figure 11.18</vt:lpstr>
      <vt:lpstr>Figure 11.19</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 Chapter 11 - Personality</dc:title>
  <dc:creator>Spuddy McSpare</dc:creator>
  <cp:lastModifiedBy>ConversionPS</cp:lastModifiedBy>
  <cp:revision>172</cp:revision>
  <dcterms:created xsi:type="dcterms:W3CDTF">2012-06-04T02:13:36Z</dcterms:created>
  <dcterms:modified xsi:type="dcterms:W3CDTF">2017-08-24T14:59:37Z</dcterms:modified>
</cp:coreProperties>
</file>