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80" r:id="rId3"/>
    <p:sldId id="277" r:id="rId4"/>
    <p:sldId id="282" r:id="rId5"/>
    <p:sldId id="301" r:id="rId6"/>
    <p:sldId id="285" r:id="rId7"/>
    <p:sldId id="302" r:id="rId8"/>
    <p:sldId id="284" r:id="rId9"/>
    <p:sldId id="303" r:id="rId10"/>
    <p:sldId id="304" r:id="rId11"/>
    <p:sldId id="288" r:id="rId12"/>
    <p:sldId id="287" r:id="rId13"/>
    <p:sldId id="290" r:id="rId14"/>
    <p:sldId id="305" r:id="rId15"/>
    <p:sldId id="306" r:id="rId16"/>
    <p:sldId id="307" r:id="rId17"/>
    <p:sldId id="295" r:id="rId18"/>
    <p:sldId id="297" r:id="rId19"/>
    <p:sldId id="296"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1" autoAdjust="0"/>
  </p:normalViewPr>
  <p:slideViewPr>
    <p:cSldViewPr snapToGrid="0" snapToObjects="1">
      <p:cViewPr varScale="1">
        <p:scale>
          <a:sx n="104" d="100"/>
          <a:sy n="104" d="100"/>
        </p:scale>
        <p:origin x="8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9DF7B-F6DF-4040-BF00-4447D75AE71E}" type="datetimeFigureOut">
              <a:rPr lang="en-US" smtClean="0"/>
              <a:t>08/25/17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D5EBD-D990-46C8-82F6-3EB4E763E3D0}" type="slidenum">
              <a:rPr lang="en-US" smtClean="0"/>
              <a:t>‹#›</a:t>
            </a:fld>
            <a:endParaRPr lang="en-US"/>
          </a:p>
        </p:txBody>
      </p:sp>
    </p:spTree>
    <p:extLst>
      <p:ext uri="{BB962C8B-B14F-4D97-AF65-F5344CB8AC3E}">
        <p14:creationId xmlns:p14="http://schemas.microsoft.com/office/powerpoint/2010/main" val="173031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3CCC5B19-ABA8-47D0-9251-2C26FEF80D9F}" type="datetime4">
              <a:rPr lang="en-US" smtClean="0"/>
              <a:t>August 25,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612763-21FA-4466-B8AC-ADBF3E4BD2CD}" type="datetime4">
              <a:rPr lang="en-US" smtClean="0"/>
              <a:t>August 25, 2017</a:t>
            </a:fld>
            <a:endParaRPr lang="en-US"/>
          </a:p>
        </p:txBody>
      </p:sp>
      <p:sp>
        <p:nvSpPr>
          <p:cNvPr id="5" name="Footer Placeholder 4"/>
          <p:cNvSpPr>
            <a:spLocks noGrp="1"/>
          </p:cNvSpPr>
          <p:nvPr>
            <p:ph type="ftr" sz="quarter" idx="11"/>
          </p:nvPr>
        </p:nvSpPr>
        <p:spPr>
          <a:xfrm>
            <a:off x="457199" y="6492875"/>
            <a:ext cx="806291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E37DF2-F28B-4484-9EE6-874292B2E7C8}" type="datetime4">
              <a:rPr lang="en-US" smtClean="0"/>
              <a:t>August 25,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C2B87F-B20F-4721-AA25-01335F966419}" type="datetime4">
              <a:rPr lang="en-US" smtClean="0"/>
              <a:t>August 25,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610FD7F-1DC4-47AE-A8ED-D1A0469523A8}" type="datetime4">
              <a:rPr lang="en-US" smtClean="0"/>
              <a:t>August 25, 2017</a:t>
            </a:fld>
            <a:endParaRPr lang="en-US" dirty="0"/>
          </a:p>
        </p:txBody>
      </p:sp>
      <p:sp>
        <p:nvSpPr>
          <p:cNvPr id="5" name="Footer Placeholder 4"/>
          <p:cNvSpPr>
            <a:spLocks noGrp="1"/>
          </p:cNvSpPr>
          <p:nvPr>
            <p:ph type="ftr" sz="quarter" idx="3"/>
          </p:nvPr>
        </p:nvSpPr>
        <p:spPr>
          <a:xfrm>
            <a:off x="457199" y="6492875"/>
            <a:ext cx="7815129"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ch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1524" y="1349477"/>
            <a:ext cx="9144000" cy="986215"/>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 INTRODUCTION TO PSYCHOLOGY</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id="{95DBC97D-1C8D-4323-8850-BAFB40741DA2}"/>
              </a:ext>
            </a:extLst>
          </p:cNvPr>
          <p:cNvSpPr>
            <a:spLocks noGrp="1"/>
          </p:cNvSpPr>
          <p:nvPr>
            <p:ph type="title" idx="4294967295"/>
          </p:nvPr>
        </p:nvSpPr>
        <p:spPr>
          <a:xfrm>
            <a:off x="6038" y="824591"/>
            <a:ext cx="9144000" cy="608883"/>
          </a:xfrm>
        </p:spPr>
        <p:txBody>
          <a:bodyPr>
            <a:no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61698D2-5D37-424F-AD63-32F4FD4E0849}"/>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Carl Rogers, shown in this portrait, developed a client-centered therapy method that has been influential in clinical settings. (credit: "</a:t>
            </a:r>
            <a:r>
              <a:rPr lang="en-US" sz="1600" dirty="0" err="1">
                <a:solidFill>
                  <a:srgbClr val="000000"/>
                </a:solidFill>
              </a:rPr>
              <a:t>Didius</a:t>
            </a:r>
            <a:r>
              <a:rPr lang="en-US" sz="1600" dirty="0">
                <a:solidFill>
                  <a:srgbClr val="000000"/>
                </a:solidFill>
              </a:rPr>
              <a:t>"/Wikimedia Commons)</a:t>
            </a:r>
          </a:p>
        </p:txBody>
      </p:sp>
      <p:pic>
        <p:nvPicPr>
          <p:cNvPr id="2" name="Figure" descr="A drawing depicts Carl Rog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7" r="-127"/>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1.9</a:t>
            </a:r>
          </a:p>
        </p:txBody>
      </p:sp>
    </p:spTree>
    <p:extLst>
      <p:ext uri="{BB962C8B-B14F-4D97-AF65-F5344CB8AC3E}">
        <p14:creationId xmlns:p14="http://schemas.microsoft.com/office/powerpoint/2010/main" val="407087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A8D9CEA-C78C-49C4-AE70-C81D81E89624}"/>
              </a:ext>
            </a:extLst>
          </p:cNvPr>
          <p:cNvSpPr>
            <a:spLocks noGrp="1"/>
          </p:cNvSpPr>
          <p:nvPr>
            <p:ph type="ftr" sz="quarter" idx="11"/>
          </p:nvPr>
        </p:nvSpPr>
        <p:spPr>
          <a:xfrm>
            <a:off x="457200"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Noam Chomsky was very influential in beginning the cognitive revolution. In 2010, this mural honoring him was put up in Philadelphia, Pennsylvania. (credit: Robert Moran)</a:t>
            </a:r>
          </a:p>
        </p:txBody>
      </p:sp>
      <p:pic>
        <p:nvPicPr>
          <p:cNvPr id="2" name="Figure" descr="A photograph shows a mural on the side of a building. The mural includes Chomsky's face, along with some newspapers, televisions, and cleaning products. At the top of the mural, it reads &quot;Noam Chomsky.&quot; At the bottom of the mural, it reads &quot;the most important intellectual alive.&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121" r="-361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41475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ABFC78D-89F6-4505-9A0F-02D6ED15ECA3}"/>
              </a:ext>
            </a:extLst>
          </p:cNvPr>
          <p:cNvSpPr>
            <a:spLocks noGrp="1"/>
          </p:cNvSpPr>
          <p:nvPr>
            <p:ph type="ftr" sz="quarter" idx="11"/>
          </p:nvPr>
        </p:nvSpPr>
        <p:spPr>
          <a:xfrm>
            <a:off x="457199" y="6492875"/>
            <a:ext cx="772621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Biological psychologists study how the structure and function of the nervous system generate behavior.</a:t>
            </a:r>
          </a:p>
        </p:txBody>
      </p:sp>
      <p:pic>
        <p:nvPicPr>
          <p:cNvPr id="2" name="Figure" descr="An illustrated outline of a human body labeled &quot;central nervous system&quot; shows the location of the &quot;brain&quot; and &quot;spinal cord.&quot; An illustrated outline of the human body labeled &quot;peripheral nervous system&quot; shows many &quot;nerves&quot; inside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772" r="-347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852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9626772-E4EA-4A30-9858-2232D7F0D3AD}"/>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you look at this image, you may see a duck or a rabbit. The sensory information remains the same, but your perception can vary dramatically.</a:t>
            </a:r>
          </a:p>
        </p:txBody>
      </p:sp>
      <p:pic>
        <p:nvPicPr>
          <p:cNvPr id="2" name="Figure" descr="An ambiguous drawing looks like a duck facing to the left but also looks like a rabbit facing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15" r="-276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344893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C7AA91-B98C-464E-83E3-65EEF441C305}"/>
              </a:ext>
            </a:extLst>
          </p:cNvPr>
          <p:cNvSpPr>
            <a:spLocks noGrp="1"/>
          </p:cNvSpPr>
          <p:nvPr>
            <p:ph type="ftr" sz="quarter" idx="11"/>
          </p:nvPr>
        </p:nvSpPr>
        <p:spPr>
          <a:xfrm>
            <a:off x="457200" y="6492875"/>
            <a:ext cx="77539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Jean Piaget is famous for his theories regarding changes in cognitive ability that occur as we move from infancy to adulthood.</a:t>
            </a:r>
          </a:p>
        </p:txBody>
      </p:sp>
      <p:pic>
        <p:nvPicPr>
          <p:cNvPr id="2" name="Figure" descr="A photograph shows Jean Piage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138" r="-1413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1.13</a:t>
            </a:r>
          </a:p>
        </p:txBody>
      </p:sp>
    </p:spTree>
    <p:extLst>
      <p:ext uri="{BB962C8B-B14F-4D97-AF65-F5344CB8AC3E}">
        <p14:creationId xmlns:p14="http://schemas.microsoft.com/office/powerpoint/2010/main" val="280472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26EA59-6663-46E2-83E3-092B06950723}"/>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Each of the dimensions of the Five Factor model is shown in this figure. The provided description would describe someone who scored highly on that given dimension. Someone with a lower score on a given dimension could be described in opposite terms.</a:t>
            </a:r>
          </a:p>
        </p:txBody>
      </p:sp>
      <p:pic>
        <p:nvPicPr>
          <p:cNvPr id="2" name="Figure" descr="A diagram includes five vertically stacked arrows, which point to the left and right. A dimension's first letter, name, and description are included inside of each arrow. A box to the left of each arrow includes traits associated with a low score for that arrow's dimension. A box to the right of each arrow includes traits associated with a high score for that arrow's dimension. The top arrow includes the trait &quot;openness,&quot; which is described with the words, &quot;imagination,&quot; &quot;feelings,&quot; &quot;actions,&quot; and &quot;ideas.&quot; The box to the left of that arrow includes the words, &quot;practical,&quot; &quot;conventional,&quot; and &quot;prefers routine,&quot; while the box to the right of that arrow includes the words, &quot;curious,&quot; &quot;wide range of interests,&quot; and &quot;independent.&quot; The next arrow includes the trait &quot;conscientiousness,&quot; which is described with the words, &quot;competence,&quot; &quot;self-discipline,&quot; &quot;thoughtfulness,&quot; and &quot;goal-driven.&quot; The box to the left of that arrow includes the words, &quot;impulsive,&quot; &quot;careless,&quot; and &quot;disorganized,&quot; while the box to the right of that arrow includes the words, &quot;hardworking,&quot; &quot;dependable,&quot; and &quot;organized.&quot; The next arrow includes the trait &quot;extroversion,&quot; which is described with the words, &quot;sociability,&quot; &quot;assertiveness,&quot; and &quot;emotional expression.&quot; The box to the left of that arrow includes the words, &quot;quiet,&quot; &quot;reserved,&quot; and &quot;withdrawn,&quot; while the box to the right of that arrow includes the words, &quot;outgoing,&quot; &quot;warm,&quot; and &quot;seeks adventure.&quot; The next arrow includes the trait &quot;agreeableness,&quot; which is described with the words, &quot;cooperative,&quot; &quot;trustworthy,&quot; and &quot;good-natured.&quot; The box to the left of that arrow includes the words, &quot;critical,&quot; &quot;uncooperative,&quot; and &quot;suspicious,&quot; while the box to the right of that arrow includes the words, &quot;helpful,&quot; &quot;trusting,&quot; and &quot;empathetic.&quot; The next arrow includes the trait &quot;neuroticism,&quot; which is described as &quot;tendency toward unstable emotions.&quot; The box to the left of that arrow includes the words, &quot;calm,&quot; &quot;even-tempered,&quot; and &quot;secure,&quot; while the box to the right of that arrow includes the words, &quot;anxious,&quot; &quot;unhappy,&quot; and &quot;prone to negative emotions.&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981" b="-11981"/>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1.14</a:t>
            </a:r>
          </a:p>
        </p:txBody>
      </p:sp>
    </p:spTree>
    <p:extLst>
      <p:ext uri="{BB962C8B-B14F-4D97-AF65-F5344CB8AC3E}">
        <p14:creationId xmlns:p14="http://schemas.microsoft.com/office/powerpoint/2010/main" val="28660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B03B6E-A063-40F2-8616-9E264BCC951C}"/>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Stanley </a:t>
            </a:r>
            <a:r>
              <a:rPr lang="en-US" sz="1600" dirty="0" err="1">
                <a:solidFill>
                  <a:srgbClr val="000000"/>
                </a:solidFill>
              </a:rPr>
              <a:t>Milgram’s</a:t>
            </a:r>
            <a:r>
              <a:rPr lang="en-US" sz="1600" dirty="0">
                <a:solidFill>
                  <a:srgbClr val="000000"/>
                </a:solidFill>
              </a:rPr>
              <a:t> research demonstrated just how far people will go in obeying orders from an authority figure. This advertisement was used to recruit subjects for his research.</a:t>
            </a:r>
          </a:p>
        </p:txBody>
      </p:sp>
      <p:pic>
        <p:nvPicPr>
          <p:cNvPr id="2" name="Figure" descr="An advertisement reads: &quot;Public Announcement. We will pay you $4.00 for one hour of your time. Persons Needed for a Study of Memory. We will pay five hundred New Haven men to help us complete a scientific study of memory and learning. The study is being done at Yale University. Each person who participates will be paid $4.00 (plus 50 cents carfare) for approximately 1 hour&amp;#x2019;s time. We need you for only one hour: there are no further obligations. You may choose the time you would like to come (evenings, weekdays, or weekends). No special training, education, or experience is needed. We want: factory workers, city employees, laborers, barbers, businessmen, clerks, professional people, telephone workers, construction workers, salespeople, white-collar workers, and others. All persons must be between the ages of 20 and 50. High school and college students cannot be used. If you meet these qualifications, fill out the coupon below and mail it now to Professor Stanley Milgram, Department of Psychology, Yale University, New Haven. You will be notified later of the specific time and place of the study. We reserve the right to decline any application. You will be paid $4.00 (plus 50 cents carfare) as soon as you arrive at the laboratory.' There is a dotted line and the below section reads: &quot;TO: PROF. STANLEY MILGRAM, DEPARTMENT OF PSYCHOLOGY, YALE UNIVERSITY, NEW HAVEN, CONN. I want to take part in this study of memory and learning. I am between the ages of 20 and 50. I will be paid $4.00 (plus 50 cents carfare) if I participate.' Below this is a section to be filled out by the applicant. The fields are NAME (Please Print), ADDRESS, TELEPHONE NO. Best time to call you, AGE, OCCUPATION, SEX, CAN YOU COME: WEEKDAYS, EVENINGS, WEEKE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894" r="-989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1.15</a:t>
            </a:r>
          </a:p>
        </p:txBody>
      </p:sp>
    </p:spTree>
    <p:extLst>
      <p:ext uri="{BB962C8B-B14F-4D97-AF65-F5344CB8AC3E}">
        <p14:creationId xmlns:p14="http://schemas.microsoft.com/office/powerpoint/2010/main" val="153171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48F9772-F22C-4776-AD50-3B00DFE29523}"/>
              </a:ext>
            </a:extLst>
          </p:cNvPr>
          <p:cNvSpPr>
            <a:spLocks noGrp="1"/>
          </p:cNvSpPr>
          <p:nvPr>
            <p:ph type="ftr" sz="quarter" idx="11"/>
          </p:nvPr>
        </p:nvSpPr>
        <p:spPr>
          <a:xfrm>
            <a:off x="457199" y="6492875"/>
            <a:ext cx="7661565"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biopsychosocial</a:t>
            </a:r>
            <a:r>
              <a:rPr lang="en-US" sz="1600" dirty="0"/>
              <a:t> model suggests that health/illness is determined by an interaction of these three factors.</a:t>
            </a:r>
          </a:p>
        </p:txBody>
      </p:sp>
      <p:pic>
        <p:nvPicPr>
          <p:cNvPr id="2" name="Figure" descr="Three circles overlap in the middle. The circles are labeled Biological, Psychological, and Soci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087" r="-58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1.16</a:t>
            </a:r>
          </a:p>
        </p:txBody>
      </p:sp>
    </p:spTree>
    <p:extLst>
      <p:ext uri="{BB962C8B-B14F-4D97-AF65-F5344CB8AC3E}">
        <p14:creationId xmlns:p14="http://schemas.microsoft.com/office/powerpoint/2010/main" val="263285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946A645-CDB3-4A8D-91D5-7BA7C629A6DF}"/>
              </a:ext>
            </a:extLst>
          </p:cNvPr>
          <p:cNvSpPr>
            <a:spLocks noGrp="1"/>
          </p:cNvSpPr>
          <p:nvPr>
            <p:ph type="ftr" sz="quarter" idx="11"/>
          </p:nvPr>
        </p:nvSpPr>
        <p:spPr>
          <a:xfrm>
            <a:off x="457200" y="6492875"/>
            <a:ext cx="76430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Cognitive-behavioral therapists take cognitive processes and behaviors into account when providing psychotherapy. This is one of several strategies that may be used by practicing clinical psychologists.</a:t>
            </a:r>
          </a:p>
        </p:txBody>
      </p:sp>
      <p:pic>
        <p:nvPicPr>
          <p:cNvPr id="2" name="Figure" descr="The points of an equilateral triangle are labeled &quot;thoughts,&quot; &quot;behaviors,&quot; and &quot;emotions.&quot; There are arrows running along the sides of the triangle with points on both ends, pointing to the labe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759" r="-28759"/>
          <a:stretch>
            <a:fillRect/>
          </a:stretch>
        </p:blipFill>
        <p:spPr/>
      </p:pic>
      <p:pic>
        <p:nvPicPr>
          <p:cNvPr id="8" name="OpenStaxCollege"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1.17</a:t>
            </a:r>
          </a:p>
        </p:txBody>
      </p:sp>
    </p:spTree>
    <p:extLst>
      <p:ext uri="{BB962C8B-B14F-4D97-AF65-F5344CB8AC3E}">
        <p14:creationId xmlns:p14="http://schemas.microsoft.com/office/powerpoint/2010/main" val="408094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D264E02-B4E7-4EFE-9DAD-6D2FADCF7215}"/>
              </a:ext>
            </a:extLst>
          </p:cNvPr>
          <p:cNvSpPr>
            <a:spLocks noGrp="1"/>
          </p:cNvSpPr>
          <p:nvPr>
            <p:ph type="ftr" sz="quarter" idx="11"/>
          </p:nvPr>
        </p:nvSpPr>
        <p:spPr>
          <a:xfrm>
            <a:off x="457200" y="6492875"/>
            <a:ext cx="77539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Doctoral degrees are generally conferred in formal ceremonies involving special attire and rites. (credit: Public Affairs Office Fort Wainwright)</a:t>
            </a:r>
          </a:p>
        </p:txBody>
      </p:sp>
      <p:pic>
        <p:nvPicPr>
          <p:cNvPr id="2" name="Figure" descr="A photograph shows several people are gathered outdoors wearing caps and gowns in a graduation ceremon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17" r="-237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331706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E60CFAD-5ECD-4491-9842-E869A980E1BB}"/>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Psychology is the scientific study of mind and behavior. (credit "background": modification of work by </a:t>
            </a:r>
            <a:r>
              <a:rPr lang="en-US" sz="1200" dirty="0" err="1"/>
              <a:t>Nattachai</a:t>
            </a:r>
            <a:r>
              <a:rPr lang="en-US" sz="1200" dirty="0"/>
              <a:t> </a:t>
            </a:r>
            <a:r>
              <a:rPr lang="en-US" sz="1200" dirty="0" err="1"/>
              <a:t>Noogure</a:t>
            </a:r>
            <a:r>
              <a:rPr lang="en-US" sz="1200" dirty="0"/>
              <a:t>; credit "top left": modification of work by U.S. Navy; credit "top middle-left": modification of work by Peter Shanks; credit "top middle-right": modification of work by "</a:t>
            </a:r>
            <a:r>
              <a:rPr lang="en-US" sz="1200" dirty="0" err="1"/>
              <a:t>devinf</a:t>
            </a:r>
            <a:r>
              <a:rPr lang="en-US" sz="1200" dirty="0"/>
              <a:t>"/Flickr; credit "top right": modification of work by Alejandra Quintero </a:t>
            </a:r>
            <a:r>
              <a:rPr lang="en-US" sz="1200" dirty="0" err="1"/>
              <a:t>Sinisterra</a:t>
            </a:r>
            <a:r>
              <a:rPr lang="en-US" sz="1200" dirty="0"/>
              <a:t>; credit "bottom left": modification of work by Gabriel Rocha; credit "bottom middle-left”: modification of work by Caleb </a:t>
            </a:r>
            <a:r>
              <a:rPr lang="en-US" sz="1200" dirty="0" err="1"/>
              <a:t>Roenigk</a:t>
            </a:r>
            <a:r>
              <a:rPr lang="en-US" sz="1200" dirty="0"/>
              <a:t>; credit "bottom middle-right": modification of work by </a:t>
            </a:r>
            <a:r>
              <a:rPr lang="en-US" sz="1200" dirty="0" err="1"/>
              <a:t>Staffan</a:t>
            </a:r>
            <a:r>
              <a:rPr lang="en-US" sz="1200" dirty="0"/>
              <a:t> </a:t>
            </a:r>
            <a:r>
              <a:rPr lang="en-US" sz="1200" dirty="0" err="1"/>
              <a:t>Scherz</a:t>
            </a:r>
            <a:r>
              <a:rPr lang="en-US" sz="1200" dirty="0"/>
              <a:t>; credit "bottom right": modification of work by Czech Provincial Reconstruction Team)</a:t>
            </a:r>
          </a:p>
        </p:txBody>
      </p:sp>
      <p:pic>
        <p:nvPicPr>
          <p:cNvPr id="2" name="Figure" descr="An illustration shows the outlines of two human heads facing toward one another, with several photographs of people spread across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36" r="-5636"/>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EE02E81-075F-44AE-B112-79EF48FC5088}"/>
              </a:ext>
            </a:extLst>
          </p:cNvPr>
          <p:cNvSpPr>
            <a:spLocks noGrp="1"/>
          </p:cNvSpPr>
          <p:nvPr>
            <p:ph type="ftr" sz="quarter" idx="11"/>
          </p:nvPr>
        </p:nvSpPr>
        <p:spPr>
          <a:xfrm>
            <a:off x="457200" y="6492875"/>
            <a:ext cx="78370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Individuals earning a PhD in psychology have a range of employment options.</a:t>
            </a:r>
          </a:p>
        </p:txBody>
      </p:sp>
      <p:pic>
        <p:nvPicPr>
          <p:cNvPr id="2" name="Figure" descr="A pie chart is labeled &quot;Percent of 2009 Psychology Doctorates Employed in Different Sectors.&quot; The percentage breakdown is University: 26%, Hospital or health service: 25%, Government/VA medical center: 16%, Business or nonprofit: 10%, Other educational institutions: 8%, and Medical school: 6%, Independent practice: 6%. Beneath the pie chart, the label reads: &quot;Source: Michalski, Kohout, Wicherski, &amp;amp; Hart, 2011.&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051" r="-270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1.19</a:t>
            </a:r>
          </a:p>
        </p:txBody>
      </p:sp>
    </p:spTree>
    <p:extLst>
      <p:ext uri="{BB962C8B-B14F-4D97-AF65-F5344CB8AC3E}">
        <p14:creationId xmlns:p14="http://schemas.microsoft.com/office/powerpoint/2010/main" val="327569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7EC527B-CC90-45BF-992F-3916A6C869CF}"/>
              </a:ext>
            </a:extLst>
          </p:cNvPr>
          <p:cNvSpPr>
            <a:spLocks noGrp="1"/>
          </p:cNvSpPr>
          <p:nvPr>
            <p:ph type="ftr" sz="quarter" idx="11"/>
          </p:nvPr>
        </p:nvSpPr>
        <p:spPr>
          <a:xfrm>
            <a:off x="457199" y="6492875"/>
            <a:ext cx="7763165"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Antonio Canova's sculpture depicts Eros and Psyche.</a:t>
            </a:r>
          </a:p>
        </p:txBody>
      </p:sp>
      <p:pic>
        <p:nvPicPr>
          <p:cNvPr id="2" name="Figure" descr="A photograph shows a sculpture of a winged man embracing a woman from behi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828" r="-648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2EF3BF4-B173-4BD7-B65A-D206ED77C19E}"/>
              </a:ext>
            </a:extLst>
          </p:cNvPr>
          <p:cNvSpPr>
            <a:spLocks noGrp="1"/>
          </p:cNvSpPr>
          <p:nvPr>
            <p:ph type="ftr" sz="quarter" idx="11"/>
          </p:nvPr>
        </p:nvSpPr>
        <p:spPr>
          <a:xfrm>
            <a:off x="457199" y="6492875"/>
            <a:ext cx="77724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Wilhelm Wundt is credited as one of the founders of psychology. He created the first laboratory for psychological research.</a:t>
            </a:r>
          </a:p>
          <a:p>
            <a:pPr marL="342900" indent="-342900">
              <a:buAutoNum type="alphaLcParenBoth"/>
            </a:pPr>
            <a:r>
              <a:rPr lang="en-US" sz="1600" dirty="0"/>
              <a:t>This photo shows him seated and surrounded by fellow researchers and equipment in his laboratory in Germany.</a:t>
            </a:r>
          </a:p>
        </p:txBody>
      </p:sp>
      <p:pic>
        <p:nvPicPr>
          <p:cNvPr id="2" name="Figure" descr="Photograph A shows Wilhelm Wundt. Photograph B shows Wundt and five other people gathered around a desk with equipment on top of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00" r="-83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a:t>
            </a:r>
          </a:p>
        </p:txBody>
      </p:sp>
    </p:spTree>
    <p:extLst>
      <p:ext uri="{BB962C8B-B14F-4D97-AF65-F5344CB8AC3E}">
        <p14:creationId xmlns:p14="http://schemas.microsoft.com/office/powerpoint/2010/main" val="212095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387E55-4F1F-4D2E-8741-27B8E6188C35}"/>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William James, shown here in a self-portrait, was the first American psychologist.</a:t>
            </a:r>
          </a:p>
        </p:txBody>
      </p:sp>
      <p:pic>
        <p:nvPicPr>
          <p:cNvPr id="2" name="Figure" descr="A drawing depicts the William Jam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7" r="-1247"/>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a:t>
            </a:r>
          </a:p>
        </p:txBody>
      </p:sp>
    </p:spTree>
    <p:extLst>
      <p:ext uri="{BB962C8B-B14F-4D97-AF65-F5344CB8AC3E}">
        <p14:creationId xmlns:p14="http://schemas.microsoft.com/office/powerpoint/2010/main" val="63929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BD1E520-FBBF-45A0-964A-CE4A7105778E}"/>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Sigmund Freud was a highly influential figure in the history of psychology.</a:t>
            </a:r>
          </a:p>
          <a:p>
            <a:pPr marL="342900" indent="-342900">
              <a:buAutoNum type="alphaLcParenBoth"/>
            </a:pPr>
            <a:r>
              <a:rPr lang="en-US" sz="1600" dirty="0"/>
              <a:t>One of his many books</a:t>
            </a:r>
            <a:r>
              <a:rPr lang="en-US" sz="1600" i="1" dirty="0"/>
              <a:t>, A General Introduction to Psychoanalysis</a:t>
            </a:r>
            <a:r>
              <a:rPr lang="en-US" sz="1600" dirty="0"/>
              <a:t>, shared his ideas about psychoanalytical therapy; it was published in 1922.</a:t>
            </a:r>
          </a:p>
        </p:txBody>
      </p:sp>
      <p:pic>
        <p:nvPicPr>
          <p:cNvPr id="2" name="Figure" descr="Photograph A shows Sigmund Freud. Image B shows the title page of his book, A General Introduction to Psychoanaly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448" r="-394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a:t>
            </a:r>
          </a:p>
        </p:txBody>
      </p:sp>
    </p:spTree>
    <p:extLst>
      <p:ext uri="{BB962C8B-B14F-4D97-AF65-F5344CB8AC3E}">
        <p14:creationId xmlns:p14="http://schemas.microsoft.com/office/powerpoint/2010/main" val="41917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4675DA-960A-4112-B05C-CB2AC0C4CD9B}"/>
              </a:ext>
            </a:extLst>
          </p:cNvPr>
          <p:cNvSpPr>
            <a:spLocks noGrp="1"/>
          </p:cNvSpPr>
          <p:nvPr>
            <p:ph type="ftr" sz="quarter" idx="11"/>
          </p:nvPr>
        </p:nvSpPr>
        <p:spPr>
          <a:xfrm>
            <a:off x="457200" y="6492875"/>
            <a:ext cx="77446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John B. Watson is known as the father of behaviorism within psychology.</a:t>
            </a:r>
          </a:p>
        </p:txBody>
      </p:sp>
      <p:pic>
        <p:nvPicPr>
          <p:cNvPr id="2" name="Figure" descr="A photograph shows John B. Wats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99" r="-3899"/>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1.6</a:t>
            </a:r>
          </a:p>
        </p:txBody>
      </p:sp>
    </p:spTree>
    <p:extLst>
      <p:ext uri="{BB962C8B-B14F-4D97-AF65-F5344CB8AC3E}">
        <p14:creationId xmlns:p14="http://schemas.microsoft.com/office/powerpoint/2010/main" val="321895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BB3D43C-BEC9-4AF3-B55B-39AC1CA20BBF}"/>
              </a:ext>
            </a:extLst>
          </p:cNvPr>
          <p:cNvSpPr>
            <a:spLocks noGrp="1"/>
          </p:cNvSpPr>
          <p:nvPr>
            <p:ph type="ftr" sz="quarter" idx="11"/>
          </p:nvPr>
        </p:nvSpPr>
        <p:spPr>
          <a:xfrm>
            <a:off x="457200" y="6492875"/>
            <a:ext cx="77354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B. F. Skinner is famous for his research on operant conditioning.</a:t>
            </a:r>
          </a:p>
          <a:p>
            <a:pPr marL="342900" indent="-342900">
              <a:buAutoNum type="alphaLcParenBoth"/>
            </a:pPr>
            <a:r>
              <a:rPr lang="en-US" sz="1600" dirty="0"/>
              <a:t>Modified versions of the operant conditioning chamber, or Skinner box, are  still widely used in research settings today. (credit a: modification of work by "Silly rabbit"/Wikimedia Commons)</a:t>
            </a:r>
          </a:p>
        </p:txBody>
      </p:sp>
      <p:pic>
        <p:nvPicPr>
          <p:cNvPr id="2" name="Figure" descr="Photograph A shows B.F. Skinner. Illustration B shows a rat in a Skinner box: a chamber with a speaker, lights, a lever, and a food dispens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41" b="-52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1.7</a:t>
            </a:r>
          </a:p>
        </p:txBody>
      </p:sp>
    </p:spTree>
    <p:extLst>
      <p:ext uri="{BB962C8B-B14F-4D97-AF65-F5344CB8AC3E}">
        <p14:creationId xmlns:p14="http://schemas.microsoft.com/office/powerpoint/2010/main" val="2689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F99CC7-5AB8-45B7-9722-1E751202B391}"/>
              </a:ext>
            </a:extLst>
          </p:cNvPr>
          <p:cNvSpPr>
            <a:spLocks noGrp="1"/>
          </p:cNvSpPr>
          <p:nvPr>
            <p:ph type="ftr" sz="quarter" idx="11"/>
          </p:nvPr>
        </p:nvSpPr>
        <p:spPr>
          <a:xfrm>
            <a:off x="457199" y="6492875"/>
            <a:ext cx="7726219"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Maslow’s hierarchy of needs is shown.</a:t>
            </a:r>
          </a:p>
        </p:txBody>
      </p:sp>
      <p:pic>
        <p:nvPicPr>
          <p:cNvPr id="2" name="Figure" descr="A triangle is divided vertically into five sections with corresponding labels inside and outside of the triangle for each section. From top to bottom, the triangle's sections are labeled: self-actualization corresponds to &quot;Inner fulfillment&quot; esteem corresponds to &quot;Self-worth, accomplishment, confidence&quot;; social corresponds to &quot;Family, friendship, intimacy, belonging&quot; security corresponds to &quot;Safety, employment, assets&quot;; &quot;physiological corresponds to Food, water, shelter, warmth.&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089" b="-708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a:t>
            </a:r>
          </a:p>
        </p:txBody>
      </p:sp>
    </p:spTree>
    <p:extLst>
      <p:ext uri="{BB962C8B-B14F-4D97-AF65-F5344CB8AC3E}">
        <p14:creationId xmlns:p14="http://schemas.microsoft.com/office/powerpoint/2010/main" val="2158159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1712</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Psychology</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lpstr>Figure 1.16</vt:lpstr>
      <vt:lpstr>Figure 1.17</vt:lpstr>
      <vt:lpstr>Figure 1.18</vt:lpstr>
      <vt:lpstr>Figure 1.19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1 - Introduction to Psychology</dc:title>
  <dc:creator>Spuddy McSpare</dc:creator>
  <cp:lastModifiedBy>ConversionPS</cp:lastModifiedBy>
  <cp:revision>66</cp:revision>
  <dcterms:created xsi:type="dcterms:W3CDTF">2012-06-04T02:13:36Z</dcterms:created>
  <dcterms:modified xsi:type="dcterms:W3CDTF">2017-08-24T16:35:41Z</dcterms:modified>
</cp:coreProperties>
</file>